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0" r:id="rId3"/>
    <p:sldId id="293" r:id="rId4"/>
    <p:sldId id="298" r:id="rId5"/>
    <p:sldId id="277" r:id="rId6"/>
    <p:sldId id="291" r:id="rId7"/>
    <p:sldId id="278" r:id="rId8"/>
    <p:sldId id="257" r:id="rId9"/>
    <p:sldId id="282" r:id="rId10"/>
    <p:sldId id="304" r:id="rId11"/>
    <p:sldId id="281" r:id="rId12"/>
    <p:sldId id="305" r:id="rId13"/>
    <p:sldId id="280" r:id="rId14"/>
    <p:sldId id="306" r:id="rId15"/>
    <p:sldId id="301" r:id="rId16"/>
    <p:sldId id="258" r:id="rId17"/>
    <p:sldId id="307" r:id="rId18"/>
    <p:sldId id="302" r:id="rId19"/>
    <p:sldId id="297" r:id="rId20"/>
    <p:sldId id="311" r:id="rId21"/>
    <p:sldId id="308" r:id="rId22"/>
    <p:sldId id="309" r:id="rId23"/>
    <p:sldId id="310" r:id="rId24"/>
    <p:sldId id="312" r:id="rId25"/>
    <p:sldId id="303" r:id="rId26"/>
  </p:sldIdLst>
  <p:sldSz cx="9144000" cy="6858000" type="screen4x3"/>
  <p:notesSz cx="9296400" cy="7010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0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87" d="100"/>
          <a:sy n="87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BACE2-C58D-4800-A4B5-62F2E807B4A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8A2D0A5-A601-4033-9E8A-44B021C35255}">
      <dgm:prSet custT="1"/>
      <dgm:spPr/>
      <dgm:t>
        <a:bodyPr/>
        <a:lstStyle/>
        <a:p>
          <a:pPr rtl="0"/>
          <a:r>
            <a:rPr lang="es-CO" sz="1600" b="1" i="0" dirty="0" smtClean="0"/>
            <a:t>Abierto y dinámico</a:t>
          </a:r>
          <a:endParaRPr lang="es-CO" sz="1600" b="1" i="0" dirty="0"/>
        </a:p>
      </dgm:t>
    </dgm:pt>
    <dgm:pt modelId="{1ADB2133-F9DB-4E62-B4F6-2C810477A5FB}" type="parTrans" cxnId="{0E5EE1BF-329C-4AA1-8C01-8F5D27098A87}">
      <dgm:prSet/>
      <dgm:spPr/>
      <dgm:t>
        <a:bodyPr/>
        <a:lstStyle/>
        <a:p>
          <a:endParaRPr lang="es-ES" sz="13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6A36189-D96D-4E08-9ECA-7C76C3B969CB}" type="sibTrans" cxnId="{0E5EE1BF-329C-4AA1-8C01-8F5D27098A87}">
      <dgm:prSet/>
      <dgm:spPr/>
      <dgm:t>
        <a:bodyPr/>
        <a:lstStyle/>
        <a:p>
          <a:endParaRPr lang="es-ES" sz="13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91DA1BC-8B68-4862-BB26-BF54AE23F9DE}">
      <dgm:prSet custT="1"/>
      <dgm:spPr/>
      <dgm:t>
        <a:bodyPr/>
        <a:lstStyle/>
        <a:p>
          <a:pPr rtl="0"/>
          <a:r>
            <a:rPr lang="es-CO" sz="1600" b="1" i="0" dirty="0" smtClean="0"/>
            <a:t>Constituido por toda la comunidad educativa</a:t>
          </a:r>
          <a:endParaRPr lang="es-CO" sz="1600" b="1" i="0" dirty="0"/>
        </a:p>
      </dgm:t>
    </dgm:pt>
    <dgm:pt modelId="{27F99384-8868-4CB6-B642-83568524028F}" type="parTrans" cxnId="{7D24F959-3B29-43BA-9537-60F7DD6D07D1}">
      <dgm:prSet/>
      <dgm:spPr/>
      <dgm:t>
        <a:bodyPr/>
        <a:lstStyle/>
        <a:p>
          <a:endParaRPr lang="es-ES" sz="13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697C38-DA4A-443E-B084-558C486EB0EB}" type="sibTrans" cxnId="{7D24F959-3B29-43BA-9537-60F7DD6D07D1}">
      <dgm:prSet/>
      <dgm:spPr/>
      <dgm:t>
        <a:bodyPr/>
        <a:lstStyle/>
        <a:p>
          <a:endParaRPr lang="es-ES" sz="13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938C61-9A79-46CB-811B-6F0A183E481E}">
      <dgm:prSet custT="1"/>
      <dgm:spPr/>
      <dgm:t>
        <a:bodyPr/>
        <a:lstStyle/>
        <a:p>
          <a:pPr rtl="0"/>
          <a:r>
            <a:rPr lang="es-CO" sz="1600" b="1" i="0" dirty="0" smtClean="0"/>
            <a:t>Factores estructurales y contextuales propios</a:t>
          </a:r>
          <a:endParaRPr lang="es-CO" sz="1600" i="0" dirty="0"/>
        </a:p>
      </dgm:t>
    </dgm:pt>
    <dgm:pt modelId="{68E00C3B-E3D0-4A05-873E-8C206FB2C6E0}" type="parTrans" cxnId="{9E626E09-592A-4696-8F8E-9D393EB6DC22}">
      <dgm:prSet/>
      <dgm:spPr/>
      <dgm:t>
        <a:bodyPr/>
        <a:lstStyle/>
        <a:p>
          <a:endParaRPr lang="es-ES" sz="13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F0DB7CC-93B0-4CFC-91BD-FEE8AD8FC524}" type="sibTrans" cxnId="{9E626E09-592A-4696-8F8E-9D393EB6DC22}">
      <dgm:prSet/>
      <dgm:spPr/>
      <dgm:t>
        <a:bodyPr/>
        <a:lstStyle/>
        <a:p>
          <a:endParaRPr lang="es-ES" sz="130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A8A55F-AE60-4499-A29F-671D7A38BCE6}" type="pres">
      <dgm:prSet presAssocID="{457BACE2-C58D-4800-A4B5-62F2E807B4A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37EC68F-113C-411C-BC7F-C24FFD58A0F7}" type="pres">
      <dgm:prSet presAssocID="{08A2D0A5-A601-4033-9E8A-44B021C35255}" presName="Accent1" presStyleCnt="0"/>
      <dgm:spPr/>
      <dgm:t>
        <a:bodyPr/>
        <a:lstStyle/>
        <a:p>
          <a:endParaRPr lang="es-CO"/>
        </a:p>
      </dgm:t>
    </dgm:pt>
    <dgm:pt modelId="{39E72822-831A-4B9A-BE52-738CFD3D7F22}" type="pres">
      <dgm:prSet presAssocID="{08A2D0A5-A601-4033-9E8A-44B021C35255}" presName="Accent" presStyleLbl="node1" presStyleIdx="0" presStyleCnt="3" custScaleX="110173" custScaleY="114740"/>
      <dgm:spPr/>
      <dgm:t>
        <a:bodyPr/>
        <a:lstStyle/>
        <a:p>
          <a:endParaRPr lang="es-CO"/>
        </a:p>
      </dgm:t>
    </dgm:pt>
    <dgm:pt modelId="{835C3AFF-714D-4347-A669-A1F358FEC25F}" type="pres">
      <dgm:prSet presAssocID="{08A2D0A5-A601-4033-9E8A-44B021C35255}" presName="Parent1" presStyleLbl="revTx" presStyleIdx="0" presStyleCnt="3" custLinFactNeighborX="3578" custLinFactNeighborY="-339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02A92A-2870-424D-91DA-2DB0DADE925A}" type="pres">
      <dgm:prSet presAssocID="{D91DA1BC-8B68-4862-BB26-BF54AE23F9DE}" presName="Accent2" presStyleCnt="0"/>
      <dgm:spPr/>
      <dgm:t>
        <a:bodyPr/>
        <a:lstStyle/>
        <a:p>
          <a:endParaRPr lang="es-CO"/>
        </a:p>
      </dgm:t>
    </dgm:pt>
    <dgm:pt modelId="{973AE16C-EA01-44AF-92E7-52B43956AB69}" type="pres">
      <dgm:prSet presAssocID="{D91DA1BC-8B68-4862-BB26-BF54AE23F9DE}" presName="Accent" presStyleLbl="node1" presStyleIdx="1" presStyleCnt="3" custScaleX="109922" custScaleY="120048"/>
      <dgm:spPr/>
      <dgm:t>
        <a:bodyPr/>
        <a:lstStyle/>
        <a:p>
          <a:endParaRPr lang="es-CO"/>
        </a:p>
      </dgm:t>
    </dgm:pt>
    <dgm:pt modelId="{29DA484E-DA39-4AE4-9E16-615C0DF19718}" type="pres">
      <dgm:prSet presAssocID="{D91DA1BC-8B68-4862-BB26-BF54AE23F9DE}" presName="Parent2" presStyleLbl="revTx" presStyleIdx="1" presStyleCnt="3" custLinFactNeighborX="-2836" custLinFactNeighborY="-100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A137EA-74ED-46DE-A565-039C780924A8}" type="pres">
      <dgm:prSet presAssocID="{CC938C61-9A79-46CB-811B-6F0A183E481E}" presName="Accent3" presStyleCnt="0"/>
      <dgm:spPr/>
      <dgm:t>
        <a:bodyPr/>
        <a:lstStyle/>
        <a:p>
          <a:endParaRPr lang="es-CO"/>
        </a:p>
      </dgm:t>
    </dgm:pt>
    <dgm:pt modelId="{FFF95202-A7A0-4C64-8E69-5F7151401A51}" type="pres">
      <dgm:prSet presAssocID="{CC938C61-9A79-46CB-811B-6F0A183E481E}" presName="Accent" presStyleLbl="node1" presStyleIdx="2" presStyleCnt="3" custScaleX="122180" custScaleY="113394" custLinFactNeighborX="19396" custLinFactNeighborY="4913"/>
      <dgm:spPr/>
      <dgm:t>
        <a:bodyPr/>
        <a:lstStyle/>
        <a:p>
          <a:endParaRPr lang="es-CO"/>
        </a:p>
      </dgm:t>
    </dgm:pt>
    <dgm:pt modelId="{62F5EADD-B691-4DC5-B76D-0AEBA12AD6CB}" type="pres">
      <dgm:prSet presAssocID="{CC938C61-9A79-46CB-811B-6F0A183E481E}" presName="Parent3" presStyleLbl="revTx" presStyleIdx="2" presStyleCnt="3" custScaleX="129356" custLinFactNeighborX="30712" custLinFactNeighborY="170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5EE1BF-329C-4AA1-8C01-8F5D27098A87}" srcId="{457BACE2-C58D-4800-A4B5-62F2E807B4A4}" destId="{08A2D0A5-A601-4033-9E8A-44B021C35255}" srcOrd="0" destOrd="0" parTransId="{1ADB2133-F9DB-4E62-B4F6-2C810477A5FB}" sibTransId="{56A36189-D96D-4E08-9ECA-7C76C3B969CB}"/>
    <dgm:cxn modelId="{F37A483B-F74E-4DB7-BEF1-85DD49CBF069}" type="presOf" srcId="{457BACE2-C58D-4800-A4B5-62F2E807B4A4}" destId="{08A8A55F-AE60-4499-A29F-671D7A38BCE6}" srcOrd="0" destOrd="0" presId="urn:microsoft.com/office/officeart/2009/layout/CircleArrowProcess"/>
    <dgm:cxn modelId="{B9A24981-04B0-4A0B-B01E-B5910F7F5F68}" type="presOf" srcId="{D91DA1BC-8B68-4862-BB26-BF54AE23F9DE}" destId="{29DA484E-DA39-4AE4-9E16-615C0DF19718}" srcOrd="0" destOrd="0" presId="urn:microsoft.com/office/officeart/2009/layout/CircleArrowProcess"/>
    <dgm:cxn modelId="{7D24F959-3B29-43BA-9537-60F7DD6D07D1}" srcId="{457BACE2-C58D-4800-A4B5-62F2E807B4A4}" destId="{D91DA1BC-8B68-4862-BB26-BF54AE23F9DE}" srcOrd="1" destOrd="0" parTransId="{27F99384-8868-4CB6-B642-83568524028F}" sibTransId="{33697C38-DA4A-443E-B084-558C486EB0EB}"/>
    <dgm:cxn modelId="{12A4E9F0-4BAB-434C-9834-26EAC164FA29}" type="presOf" srcId="{08A2D0A5-A601-4033-9E8A-44B021C35255}" destId="{835C3AFF-714D-4347-A669-A1F358FEC25F}" srcOrd="0" destOrd="0" presId="urn:microsoft.com/office/officeart/2009/layout/CircleArrowProcess"/>
    <dgm:cxn modelId="{9E626E09-592A-4696-8F8E-9D393EB6DC22}" srcId="{457BACE2-C58D-4800-A4B5-62F2E807B4A4}" destId="{CC938C61-9A79-46CB-811B-6F0A183E481E}" srcOrd="2" destOrd="0" parTransId="{68E00C3B-E3D0-4A05-873E-8C206FB2C6E0}" sibTransId="{2F0DB7CC-93B0-4CFC-91BD-FEE8AD8FC524}"/>
    <dgm:cxn modelId="{DC552C7E-686A-445A-95FF-49B185AAB4F3}" type="presOf" srcId="{CC938C61-9A79-46CB-811B-6F0A183E481E}" destId="{62F5EADD-B691-4DC5-B76D-0AEBA12AD6CB}" srcOrd="0" destOrd="0" presId="urn:microsoft.com/office/officeart/2009/layout/CircleArrowProcess"/>
    <dgm:cxn modelId="{A3BA41AB-E8C6-4A04-BA20-C9681BA130E4}" type="presParOf" srcId="{08A8A55F-AE60-4499-A29F-671D7A38BCE6}" destId="{137EC68F-113C-411C-BC7F-C24FFD58A0F7}" srcOrd="0" destOrd="0" presId="urn:microsoft.com/office/officeart/2009/layout/CircleArrowProcess"/>
    <dgm:cxn modelId="{59DE9AFC-06EB-40E6-B7F2-E7C2F6AD2F03}" type="presParOf" srcId="{137EC68F-113C-411C-BC7F-C24FFD58A0F7}" destId="{39E72822-831A-4B9A-BE52-738CFD3D7F22}" srcOrd="0" destOrd="0" presId="urn:microsoft.com/office/officeart/2009/layout/CircleArrowProcess"/>
    <dgm:cxn modelId="{425AD403-C514-428C-BA4F-E2657141F161}" type="presParOf" srcId="{08A8A55F-AE60-4499-A29F-671D7A38BCE6}" destId="{835C3AFF-714D-4347-A669-A1F358FEC25F}" srcOrd="1" destOrd="0" presId="urn:microsoft.com/office/officeart/2009/layout/CircleArrowProcess"/>
    <dgm:cxn modelId="{74F82A5B-87B1-4BD7-B41D-1DFDBAD6262A}" type="presParOf" srcId="{08A8A55F-AE60-4499-A29F-671D7A38BCE6}" destId="{DE02A92A-2870-424D-91DA-2DB0DADE925A}" srcOrd="2" destOrd="0" presId="urn:microsoft.com/office/officeart/2009/layout/CircleArrowProcess"/>
    <dgm:cxn modelId="{21BCCF65-5CBC-45B5-8690-57E1341D2276}" type="presParOf" srcId="{DE02A92A-2870-424D-91DA-2DB0DADE925A}" destId="{973AE16C-EA01-44AF-92E7-52B43956AB69}" srcOrd="0" destOrd="0" presId="urn:microsoft.com/office/officeart/2009/layout/CircleArrowProcess"/>
    <dgm:cxn modelId="{DD88AF08-9CCE-4892-B8AC-DE4ABD62963A}" type="presParOf" srcId="{08A8A55F-AE60-4499-A29F-671D7A38BCE6}" destId="{29DA484E-DA39-4AE4-9E16-615C0DF19718}" srcOrd="3" destOrd="0" presId="urn:microsoft.com/office/officeart/2009/layout/CircleArrowProcess"/>
    <dgm:cxn modelId="{CE3454F1-9EC5-4464-86AA-0D8610C211C0}" type="presParOf" srcId="{08A8A55F-AE60-4499-A29F-671D7A38BCE6}" destId="{A8A137EA-74ED-46DE-A565-039C780924A8}" srcOrd="4" destOrd="0" presId="urn:microsoft.com/office/officeart/2009/layout/CircleArrowProcess"/>
    <dgm:cxn modelId="{DB3C2104-8C70-433D-9AFC-396D625535F6}" type="presParOf" srcId="{A8A137EA-74ED-46DE-A565-039C780924A8}" destId="{FFF95202-A7A0-4C64-8E69-5F7151401A51}" srcOrd="0" destOrd="0" presId="urn:microsoft.com/office/officeart/2009/layout/CircleArrowProcess"/>
    <dgm:cxn modelId="{595224B8-5337-4F19-81BA-3555A2B9E773}" type="presParOf" srcId="{08A8A55F-AE60-4499-A29F-671D7A38BCE6}" destId="{62F5EADD-B691-4DC5-B76D-0AEBA12AD6C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B16136-674B-4D48-8F11-B4562972A1A0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7B998EC-BCF5-47E7-A7B5-F5D23984F9C3}">
      <dgm:prSet custT="1"/>
      <dgm:spPr>
        <a:solidFill>
          <a:srgbClr val="FFC000"/>
        </a:solidFill>
      </dgm:spPr>
      <dgm:t>
        <a:bodyPr/>
        <a:lstStyle/>
        <a:p>
          <a:pPr rtl="0"/>
          <a:r>
            <a:rPr lang="es-ES" sz="1400" b="0" smtClean="0"/>
            <a:t>Reconocer la </a:t>
          </a:r>
          <a:r>
            <a:rPr lang="es-E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igualdad 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EB8D81-782B-4658-A533-9054B4284997}" type="parTrans" cxnId="{BB32C20F-6171-4D31-AEE1-D4228F8AECA8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B3CBDEDB-E400-4692-9B38-FA8C03EA431D}" type="sibTrans" cxnId="{BB32C20F-6171-4D31-AEE1-D4228F8AECA8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AAA8561B-9815-44C5-A936-4B680B7A20C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Proteger</a:t>
          </a:r>
          <a:r>
            <a:rPr lang="es-ES" sz="1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400" b="0" dirty="0" smtClean="0"/>
            <a:t>a los más vulnerables</a:t>
          </a:r>
          <a:endParaRPr lang="es-CO" sz="1400" b="0" dirty="0"/>
        </a:p>
      </dgm:t>
    </dgm:pt>
    <dgm:pt modelId="{907441AF-304E-43E1-B4CE-C3CF3EA12024}" type="parTrans" cxnId="{A704E13A-537E-4785-80A3-E56884798CBD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91044603-A140-43E3-A6E6-50CBE087B687}" type="sibTrans" cxnId="{A704E13A-537E-4785-80A3-E56884798CBD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0F376D76-6101-43B7-BC2D-ABD3351724E3}">
      <dgm:prSet custT="1"/>
      <dgm:spPr/>
      <dgm:t>
        <a:bodyPr/>
        <a:lstStyle/>
        <a:p>
          <a:pPr rtl="0"/>
          <a:r>
            <a:rPr lang="es-ES" sz="1400" b="0" smtClean="0"/>
            <a:t>Promover los </a:t>
          </a:r>
          <a:r>
            <a:rPr lang="es-E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derechos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B93C8A-71BC-48B4-BA85-C580FAF35F33}" type="parTrans" cxnId="{12CF564E-A077-49EF-BBDD-EB3263C2019C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1FE11536-35DB-421B-BC65-BD630FF73AC9}" type="sibTrans" cxnId="{12CF564E-A077-49EF-BBDD-EB3263C2019C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E53B1F51-8104-42DD-9674-AA5E73C43FC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s-ES" sz="1400" b="0" smtClean="0"/>
            <a:t>Promover la </a:t>
          </a:r>
          <a:r>
            <a:rPr lang="es-E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movilidad segura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A64C6-F75C-42C4-9EC9-549D5ACC7A27}" type="parTrans" cxnId="{DF2F9EDC-2935-478B-B68A-028E7014354B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FA2E7AC8-75FC-4DB2-9915-79B8BB4113E3}" type="sibTrans" cxnId="{DF2F9EDC-2935-478B-B68A-028E7014354B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309D67C5-F69E-42CA-BA11-17717309A0A1}">
      <dgm:prSet custT="1"/>
      <dgm:spPr/>
      <dgm:t>
        <a:bodyPr/>
        <a:lstStyle/>
        <a:p>
          <a:pPr rtl="0"/>
          <a:r>
            <a:rPr lang="es-CO" sz="1400" b="0" smtClean="0"/>
            <a:t>Aportar a la construcción del </a:t>
          </a:r>
          <a:r>
            <a:rPr lang="es-CO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 de vida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C06189-E86D-4ABA-B753-9F4155174435}" type="parTrans" cxnId="{C876B1B1-9DB8-4F14-9DFD-994EE9821514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118F384E-5797-45BA-AD2E-DDA519E26C86}" type="sibTrans" cxnId="{C876B1B1-9DB8-4F14-9DFD-994EE9821514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649880D2-30B0-4DC8-856C-F6E1F257F733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ES" sz="1400" b="0" smtClean="0"/>
            <a:t>Generar </a:t>
          </a:r>
          <a:r>
            <a:rPr lang="es-E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procesos participativos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2ACE4-22C8-4FB8-A7F7-F3EFB2FE6643}" type="parTrans" cxnId="{F22A2D5C-D84A-49E1-8FA3-4835C8BAE8A1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A288111A-45E2-4310-A43A-560269E26EDE}" type="sibTrans" cxnId="{F22A2D5C-D84A-49E1-8FA3-4835C8BAE8A1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4149E64D-C02B-4CE3-8F30-0FC294CA2A2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rtl="0"/>
          <a:r>
            <a:rPr lang="es-ES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Respetar la diferencia 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1E6C0-C6F4-4717-A884-D7AE78151045}" type="parTrans" cxnId="{14F7388C-5A63-4F88-A925-5B098E1E75D6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641CE7BF-C179-4C5F-9F56-C9D946F65BC6}" type="sibTrans" cxnId="{14F7388C-5A63-4F88-A925-5B098E1E75D6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6B96B0E4-D918-4658-8D0F-8F3BBFF2BA33}">
      <dgm:prSet custT="1"/>
      <dgm:spPr/>
      <dgm:t>
        <a:bodyPr/>
        <a:lstStyle/>
        <a:p>
          <a:pPr rtl="0"/>
          <a:r>
            <a:rPr lang="es-ES" sz="1400" b="0" dirty="0" smtClean="0"/>
            <a:t>Se cimienta sobre la </a:t>
          </a:r>
          <a:r>
            <a:rPr lang="es-E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dignidad</a:t>
          </a:r>
          <a:endParaRPr lang="es-CO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B186D4-058C-429C-8C40-15CB2BBB04B1}" type="parTrans" cxnId="{8E89AE23-E7F3-4E99-9B50-48A6266A146B}">
      <dgm:prSet/>
      <dgm:spPr/>
      <dgm:t>
        <a:bodyPr/>
        <a:lstStyle/>
        <a:p>
          <a:endParaRPr lang="es-ES" sz="3600" b="1">
            <a:solidFill>
              <a:schemeClr val="tx1"/>
            </a:solidFill>
          </a:endParaRPr>
        </a:p>
      </dgm:t>
    </dgm:pt>
    <dgm:pt modelId="{E3C711F3-1442-4718-9177-42C5F38392B7}" type="sibTrans" cxnId="{8E89AE23-E7F3-4E99-9B50-48A6266A146B}">
      <dgm:prSet custT="1"/>
      <dgm:spPr/>
      <dgm:t>
        <a:bodyPr/>
        <a:lstStyle/>
        <a:p>
          <a:endParaRPr lang="es-ES" sz="1200" b="1">
            <a:solidFill>
              <a:schemeClr val="tx1"/>
            </a:solidFill>
          </a:endParaRPr>
        </a:p>
      </dgm:t>
    </dgm:pt>
    <dgm:pt modelId="{EDE1F9FA-EA35-4C77-B859-7BAF0515CC53}" type="pres">
      <dgm:prSet presAssocID="{1EB16136-674B-4D48-8F11-B4562972A1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7C0937F-27E5-4D2B-A4C3-7175991ADCD9}" type="pres">
      <dgm:prSet presAssocID="{C7B998EC-BCF5-47E7-A7B5-F5D23984F9C3}" presName="node" presStyleLbl="node1" presStyleIdx="0" presStyleCnt="8" custScaleX="1279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9BD7C86-9219-46CF-8686-930820D60F35}" type="pres">
      <dgm:prSet presAssocID="{C7B998EC-BCF5-47E7-A7B5-F5D23984F9C3}" presName="spNode" presStyleCnt="0"/>
      <dgm:spPr/>
      <dgm:t>
        <a:bodyPr/>
        <a:lstStyle/>
        <a:p>
          <a:endParaRPr lang="es-CO"/>
        </a:p>
      </dgm:t>
    </dgm:pt>
    <dgm:pt modelId="{E970EA95-3AF7-4438-AC46-F4132EE25784}" type="pres">
      <dgm:prSet presAssocID="{B3CBDEDB-E400-4692-9B38-FA8C03EA431D}" presName="sibTrans" presStyleLbl="sibTrans1D1" presStyleIdx="0" presStyleCnt="8"/>
      <dgm:spPr/>
      <dgm:t>
        <a:bodyPr/>
        <a:lstStyle/>
        <a:p>
          <a:endParaRPr lang="es-CO"/>
        </a:p>
      </dgm:t>
    </dgm:pt>
    <dgm:pt modelId="{7C31E34F-6281-4EC7-B774-FE7D4406C84D}" type="pres">
      <dgm:prSet presAssocID="{AAA8561B-9815-44C5-A936-4B680B7A20CA}" presName="node" presStyleLbl="node1" presStyleIdx="1" presStyleCnt="8" custScaleX="1279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321230-4AE2-41FC-B690-97C4360E7B58}" type="pres">
      <dgm:prSet presAssocID="{AAA8561B-9815-44C5-A936-4B680B7A20CA}" presName="spNode" presStyleCnt="0"/>
      <dgm:spPr/>
      <dgm:t>
        <a:bodyPr/>
        <a:lstStyle/>
        <a:p>
          <a:endParaRPr lang="es-CO"/>
        </a:p>
      </dgm:t>
    </dgm:pt>
    <dgm:pt modelId="{D6F456B3-9BBA-4D93-B779-4D99A3570BBA}" type="pres">
      <dgm:prSet presAssocID="{91044603-A140-43E3-A6E6-50CBE087B687}" presName="sibTrans" presStyleLbl="sibTrans1D1" presStyleIdx="1" presStyleCnt="8"/>
      <dgm:spPr/>
      <dgm:t>
        <a:bodyPr/>
        <a:lstStyle/>
        <a:p>
          <a:endParaRPr lang="es-CO"/>
        </a:p>
      </dgm:t>
    </dgm:pt>
    <dgm:pt modelId="{474728A0-1B9F-4CDE-B7B3-A8E821C8D3BF}" type="pres">
      <dgm:prSet presAssocID="{0F376D76-6101-43B7-BC2D-ABD3351724E3}" presName="node" presStyleLbl="node1" presStyleIdx="2" presStyleCnt="8" custScaleX="1279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83178F-08E6-4D59-9F80-04474719A0F7}" type="pres">
      <dgm:prSet presAssocID="{0F376D76-6101-43B7-BC2D-ABD3351724E3}" presName="spNode" presStyleCnt="0"/>
      <dgm:spPr/>
      <dgm:t>
        <a:bodyPr/>
        <a:lstStyle/>
        <a:p>
          <a:endParaRPr lang="es-CO"/>
        </a:p>
      </dgm:t>
    </dgm:pt>
    <dgm:pt modelId="{099B8E5B-6601-4AA1-B8CB-3F80A40E71FD}" type="pres">
      <dgm:prSet presAssocID="{1FE11536-35DB-421B-BC65-BD630FF73AC9}" presName="sibTrans" presStyleLbl="sibTrans1D1" presStyleIdx="2" presStyleCnt="8"/>
      <dgm:spPr/>
      <dgm:t>
        <a:bodyPr/>
        <a:lstStyle/>
        <a:p>
          <a:endParaRPr lang="es-CO"/>
        </a:p>
      </dgm:t>
    </dgm:pt>
    <dgm:pt modelId="{E15FF9D1-D1B7-4CAA-B258-260FF19339A3}" type="pres">
      <dgm:prSet presAssocID="{E53B1F51-8104-42DD-9674-AA5E73C43FC4}" presName="node" presStyleLbl="node1" presStyleIdx="3" presStyleCnt="8" custScaleX="1279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AB5EC8-5217-41E5-8C76-B1998585E027}" type="pres">
      <dgm:prSet presAssocID="{E53B1F51-8104-42DD-9674-AA5E73C43FC4}" presName="spNode" presStyleCnt="0"/>
      <dgm:spPr/>
      <dgm:t>
        <a:bodyPr/>
        <a:lstStyle/>
        <a:p>
          <a:endParaRPr lang="es-CO"/>
        </a:p>
      </dgm:t>
    </dgm:pt>
    <dgm:pt modelId="{FE12EB9A-2912-426C-B630-496FB4BCA7B9}" type="pres">
      <dgm:prSet presAssocID="{FA2E7AC8-75FC-4DB2-9915-79B8BB4113E3}" presName="sibTrans" presStyleLbl="sibTrans1D1" presStyleIdx="3" presStyleCnt="8"/>
      <dgm:spPr/>
      <dgm:t>
        <a:bodyPr/>
        <a:lstStyle/>
        <a:p>
          <a:endParaRPr lang="es-CO"/>
        </a:p>
      </dgm:t>
    </dgm:pt>
    <dgm:pt modelId="{14800DA7-CB4B-40C6-A817-BF0BEE85059F}" type="pres">
      <dgm:prSet presAssocID="{309D67C5-F69E-42CA-BA11-17717309A0A1}" presName="node" presStyleLbl="node1" presStyleIdx="4" presStyleCnt="8" custScaleX="1279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624602D-EC2B-46CB-820E-4B2997C456F4}" type="pres">
      <dgm:prSet presAssocID="{309D67C5-F69E-42CA-BA11-17717309A0A1}" presName="spNode" presStyleCnt="0"/>
      <dgm:spPr/>
      <dgm:t>
        <a:bodyPr/>
        <a:lstStyle/>
        <a:p>
          <a:endParaRPr lang="es-CO"/>
        </a:p>
      </dgm:t>
    </dgm:pt>
    <dgm:pt modelId="{5EF18255-19FE-47B7-B8D3-B3C7AE58322D}" type="pres">
      <dgm:prSet presAssocID="{118F384E-5797-45BA-AD2E-DDA519E26C86}" presName="sibTrans" presStyleLbl="sibTrans1D1" presStyleIdx="4" presStyleCnt="8"/>
      <dgm:spPr/>
      <dgm:t>
        <a:bodyPr/>
        <a:lstStyle/>
        <a:p>
          <a:endParaRPr lang="es-CO"/>
        </a:p>
      </dgm:t>
    </dgm:pt>
    <dgm:pt modelId="{73362754-5E25-456D-AA5B-FA8109DE9A1C}" type="pres">
      <dgm:prSet presAssocID="{649880D2-30B0-4DC8-856C-F6E1F257F733}" presName="node" presStyleLbl="node1" presStyleIdx="5" presStyleCnt="8" custScaleX="1279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566B6AB-B212-465E-BE32-CB1AE8918E82}" type="pres">
      <dgm:prSet presAssocID="{649880D2-30B0-4DC8-856C-F6E1F257F733}" presName="spNode" presStyleCnt="0"/>
      <dgm:spPr/>
      <dgm:t>
        <a:bodyPr/>
        <a:lstStyle/>
        <a:p>
          <a:endParaRPr lang="es-CO"/>
        </a:p>
      </dgm:t>
    </dgm:pt>
    <dgm:pt modelId="{DC78705B-203F-4CAA-BC91-725A0C62DE5E}" type="pres">
      <dgm:prSet presAssocID="{A288111A-45E2-4310-A43A-560269E26EDE}" presName="sibTrans" presStyleLbl="sibTrans1D1" presStyleIdx="5" presStyleCnt="8"/>
      <dgm:spPr/>
      <dgm:t>
        <a:bodyPr/>
        <a:lstStyle/>
        <a:p>
          <a:endParaRPr lang="es-CO"/>
        </a:p>
      </dgm:t>
    </dgm:pt>
    <dgm:pt modelId="{6B71BBAF-91BE-474D-83B4-4E3A7BB2C83F}" type="pres">
      <dgm:prSet presAssocID="{4149E64D-C02B-4CE3-8F30-0FC294CA2A20}" presName="node" presStyleLbl="node1" presStyleIdx="6" presStyleCnt="8" custScaleX="1279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446EF5-C8A1-4594-B670-29A6554957D9}" type="pres">
      <dgm:prSet presAssocID="{4149E64D-C02B-4CE3-8F30-0FC294CA2A20}" presName="spNode" presStyleCnt="0"/>
      <dgm:spPr/>
      <dgm:t>
        <a:bodyPr/>
        <a:lstStyle/>
        <a:p>
          <a:endParaRPr lang="es-CO"/>
        </a:p>
      </dgm:t>
    </dgm:pt>
    <dgm:pt modelId="{F035CF62-7497-41BF-8B7E-2DB5163EB6BE}" type="pres">
      <dgm:prSet presAssocID="{641CE7BF-C179-4C5F-9F56-C9D946F65BC6}" presName="sibTrans" presStyleLbl="sibTrans1D1" presStyleIdx="6" presStyleCnt="8"/>
      <dgm:spPr/>
      <dgm:t>
        <a:bodyPr/>
        <a:lstStyle/>
        <a:p>
          <a:endParaRPr lang="es-CO"/>
        </a:p>
      </dgm:t>
    </dgm:pt>
    <dgm:pt modelId="{951FAD50-B887-4CC2-AF3C-02EE7D37DA58}" type="pres">
      <dgm:prSet presAssocID="{6B96B0E4-D918-4658-8D0F-8F3BBFF2BA33}" presName="node" presStyleLbl="node1" presStyleIdx="7" presStyleCnt="8" custScaleX="12796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891526-E6DD-46AC-8676-45529A7DDF28}" type="pres">
      <dgm:prSet presAssocID="{6B96B0E4-D918-4658-8D0F-8F3BBFF2BA33}" presName="spNode" presStyleCnt="0"/>
      <dgm:spPr/>
      <dgm:t>
        <a:bodyPr/>
        <a:lstStyle/>
        <a:p>
          <a:endParaRPr lang="es-CO"/>
        </a:p>
      </dgm:t>
    </dgm:pt>
    <dgm:pt modelId="{9942E5F3-ECCF-4BB0-980A-462BDA01CE07}" type="pres">
      <dgm:prSet presAssocID="{E3C711F3-1442-4718-9177-42C5F38392B7}" presName="sibTrans" presStyleLbl="sibTrans1D1" presStyleIdx="7" presStyleCnt="8"/>
      <dgm:spPr/>
      <dgm:t>
        <a:bodyPr/>
        <a:lstStyle/>
        <a:p>
          <a:endParaRPr lang="es-CO"/>
        </a:p>
      </dgm:t>
    </dgm:pt>
  </dgm:ptLst>
  <dgm:cxnLst>
    <dgm:cxn modelId="{F22A2D5C-D84A-49E1-8FA3-4835C8BAE8A1}" srcId="{1EB16136-674B-4D48-8F11-B4562972A1A0}" destId="{649880D2-30B0-4DC8-856C-F6E1F257F733}" srcOrd="5" destOrd="0" parTransId="{D8E2ACE4-22C8-4FB8-A7F7-F3EFB2FE6643}" sibTransId="{A288111A-45E2-4310-A43A-560269E26EDE}"/>
    <dgm:cxn modelId="{C876B1B1-9DB8-4F14-9DFD-994EE9821514}" srcId="{1EB16136-674B-4D48-8F11-B4562972A1A0}" destId="{309D67C5-F69E-42CA-BA11-17717309A0A1}" srcOrd="4" destOrd="0" parTransId="{0CC06189-E86D-4ABA-B753-9F4155174435}" sibTransId="{118F384E-5797-45BA-AD2E-DDA519E26C86}"/>
    <dgm:cxn modelId="{9800F18B-E4F3-4FEE-9745-753F1511A266}" type="presOf" srcId="{0F376D76-6101-43B7-BC2D-ABD3351724E3}" destId="{474728A0-1B9F-4CDE-B7B3-A8E821C8D3BF}" srcOrd="0" destOrd="0" presId="urn:microsoft.com/office/officeart/2005/8/layout/cycle5"/>
    <dgm:cxn modelId="{B688DD41-FC84-44EF-BA90-9230AC43F31D}" type="presOf" srcId="{FA2E7AC8-75FC-4DB2-9915-79B8BB4113E3}" destId="{FE12EB9A-2912-426C-B630-496FB4BCA7B9}" srcOrd="0" destOrd="0" presId="urn:microsoft.com/office/officeart/2005/8/layout/cycle5"/>
    <dgm:cxn modelId="{843E0B9E-215B-4966-90EA-04732F1332CB}" type="presOf" srcId="{E53B1F51-8104-42DD-9674-AA5E73C43FC4}" destId="{E15FF9D1-D1B7-4CAA-B258-260FF19339A3}" srcOrd="0" destOrd="0" presId="urn:microsoft.com/office/officeart/2005/8/layout/cycle5"/>
    <dgm:cxn modelId="{A07ACA99-B3DC-4C5F-99D7-4772B8A6D9CE}" type="presOf" srcId="{1EB16136-674B-4D48-8F11-B4562972A1A0}" destId="{EDE1F9FA-EA35-4C77-B859-7BAF0515CC53}" srcOrd="0" destOrd="0" presId="urn:microsoft.com/office/officeart/2005/8/layout/cycle5"/>
    <dgm:cxn modelId="{58DAD991-1159-4682-B2BE-2C3AF371008B}" type="presOf" srcId="{309D67C5-F69E-42CA-BA11-17717309A0A1}" destId="{14800DA7-CB4B-40C6-A817-BF0BEE85059F}" srcOrd="0" destOrd="0" presId="urn:microsoft.com/office/officeart/2005/8/layout/cycle5"/>
    <dgm:cxn modelId="{BB32C20F-6171-4D31-AEE1-D4228F8AECA8}" srcId="{1EB16136-674B-4D48-8F11-B4562972A1A0}" destId="{C7B998EC-BCF5-47E7-A7B5-F5D23984F9C3}" srcOrd="0" destOrd="0" parTransId="{9FEB8D81-782B-4658-A533-9054B4284997}" sibTransId="{B3CBDEDB-E400-4692-9B38-FA8C03EA431D}"/>
    <dgm:cxn modelId="{E3F0A9BD-5036-4600-83E7-754245C65494}" type="presOf" srcId="{A288111A-45E2-4310-A43A-560269E26EDE}" destId="{DC78705B-203F-4CAA-BC91-725A0C62DE5E}" srcOrd="0" destOrd="0" presId="urn:microsoft.com/office/officeart/2005/8/layout/cycle5"/>
    <dgm:cxn modelId="{12CF564E-A077-49EF-BBDD-EB3263C2019C}" srcId="{1EB16136-674B-4D48-8F11-B4562972A1A0}" destId="{0F376D76-6101-43B7-BC2D-ABD3351724E3}" srcOrd="2" destOrd="0" parTransId="{EAB93C8A-71BC-48B4-BA85-C580FAF35F33}" sibTransId="{1FE11536-35DB-421B-BC65-BD630FF73AC9}"/>
    <dgm:cxn modelId="{4BF72689-F6A7-4B99-9628-93D71128508D}" type="presOf" srcId="{649880D2-30B0-4DC8-856C-F6E1F257F733}" destId="{73362754-5E25-456D-AA5B-FA8109DE9A1C}" srcOrd="0" destOrd="0" presId="urn:microsoft.com/office/officeart/2005/8/layout/cycle5"/>
    <dgm:cxn modelId="{DCC52E35-651C-46BB-9562-758282FE9B9B}" type="presOf" srcId="{118F384E-5797-45BA-AD2E-DDA519E26C86}" destId="{5EF18255-19FE-47B7-B8D3-B3C7AE58322D}" srcOrd="0" destOrd="0" presId="urn:microsoft.com/office/officeart/2005/8/layout/cycle5"/>
    <dgm:cxn modelId="{8BE6869F-030F-4E17-9C68-A762582A7808}" type="presOf" srcId="{91044603-A140-43E3-A6E6-50CBE087B687}" destId="{D6F456B3-9BBA-4D93-B779-4D99A3570BBA}" srcOrd="0" destOrd="0" presId="urn:microsoft.com/office/officeart/2005/8/layout/cycle5"/>
    <dgm:cxn modelId="{14F7388C-5A63-4F88-A925-5B098E1E75D6}" srcId="{1EB16136-674B-4D48-8F11-B4562972A1A0}" destId="{4149E64D-C02B-4CE3-8F30-0FC294CA2A20}" srcOrd="6" destOrd="0" parTransId="{D8E1E6C0-C6F4-4717-A884-D7AE78151045}" sibTransId="{641CE7BF-C179-4C5F-9F56-C9D946F65BC6}"/>
    <dgm:cxn modelId="{8E89AE23-E7F3-4E99-9B50-48A6266A146B}" srcId="{1EB16136-674B-4D48-8F11-B4562972A1A0}" destId="{6B96B0E4-D918-4658-8D0F-8F3BBFF2BA33}" srcOrd="7" destOrd="0" parTransId="{5FB186D4-058C-429C-8C40-15CB2BBB04B1}" sibTransId="{E3C711F3-1442-4718-9177-42C5F38392B7}"/>
    <dgm:cxn modelId="{A704E13A-537E-4785-80A3-E56884798CBD}" srcId="{1EB16136-674B-4D48-8F11-B4562972A1A0}" destId="{AAA8561B-9815-44C5-A936-4B680B7A20CA}" srcOrd="1" destOrd="0" parTransId="{907441AF-304E-43E1-B4CE-C3CF3EA12024}" sibTransId="{91044603-A140-43E3-A6E6-50CBE087B687}"/>
    <dgm:cxn modelId="{D9739825-7C09-4813-8ECB-DDAFF98BAF4A}" type="presOf" srcId="{641CE7BF-C179-4C5F-9F56-C9D946F65BC6}" destId="{F035CF62-7497-41BF-8B7E-2DB5163EB6BE}" srcOrd="0" destOrd="0" presId="urn:microsoft.com/office/officeart/2005/8/layout/cycle5"/>
    <dgm:cxn modelId="{A1F771EC-21BD-4264-B9A8-F5578DAE2F2C}" type="presOf" srcId="{C7B998EC-BCF5-47E7-A7B5-F5D23984F9C3}" destId="{27C0937F-27E5-4D2B-A4C3-7175991ADCD9}" srcOrd="0" destOrd="0" presId="urn:microsoft.com/office/officeart/2005/8/layout/cycle5"/>
    <dgm:cxn modelId="{97E92177-3DB6-4C94-8E92-81C9EFA3104C}" type="presOf" srcId="{AAA8561B-9815-44C5-A936-4B680B7A20CA}" destId="{7C31E34F-6281-4EC7-B774-FE7D4406C84D}" srcOrd="0" destOrd="0" presId="urn:microsoft.com/office/officeart/2005/8/layout/cycle5"/>
    <dgm:cxn modelId="{84385174-B8EB-4B04-ACCA-1BAFC1F59BD7}" type="presOf" srcId="{1FE11536-35DB-421B-BC65-BD630FF73AC9}" destId="{099B8E5B-6601-4AA1-B8CB-3F80A40E71FD}" srcOrd="0" destOrd="0" presId="urn:microsoft.com/office/officeart/2005/8/layout/cycle5"/>
    <dgm:cxn modelId="{518A8064-38F6-4C1D-95B0-4E63E8AF84CB}" type="presOf" srcId="{B3CBDEDB-E400-4692-9B38-FA8C03EA431D}" destId="{E970EA95-3AF7-4438-AC46-F4132EE25784}" srcOrd="0" destOrd="0" presId="urn:microsoft.com/office/officeart/2005/8/layout/cycle5"/>
    <dgm:cxn modelId="{6B5EF1B8-FB75-4087-9D09-59BA09361C76}" type="presOf" srcId="{E3C711F3-1442-4718-9177-42C5F38392B7}" destId="{9942E5F3-ECCF-4BB0-980A-462BDA01CE07}" srcOrd="0" destOrd="0" presId="urn:microsoft.com/office/officeart/2005/8/layout/cycle5"/>
    <dgm:cxn modelId="{E514DAD5-9B46-4C12-8955-2475D8D18BC6}" type="presOf" srcId="{6B96B0E4-D918-4658-8D0F-8F3BBFF2BA33}" destId="{951FAD50-B887-4CC2-AF3C-02EE7D37DA58}" srcOrd="0" destOrd="0" presId="urn:microsoft.com/office/officeart/2005/8/layout/cycle5"/>
    <dgm:cxn modelId="{CF91715B-A9FE-424B-A1A9-B51EE2805A35}" type="presOf" srcId="{4149E64D-C02B-4CE3-8F30-0FC294CA2A20}" destId="{6B71BBAF-91BE-474D-83B4-4E3A7BB2C83F}" srcOrd="0" destOrd="0" presId="urn:microsoft.com/office/officeart/2005/8/layout/cycle5"/>
    <dgm:cxn modelId="{DF2F9EDC-2935-478B-B68A-028E7014354B}" srcId="{1EB16136-674B-4D48-8F11-B4562972A1A0}" destId="{E53B1F51-8104-42DD-9674-AA5E73C43FC4}" srcOrd="3" destOrd="0" parTransId="{CC0A64C6-F75C-42C4-9EC9-549D5ACC7A27}" sibTransId="{FA2E7AC8-75FC-4DB2-9915-79B8BB4113E3}"/>
    <dgm:cxn modelId="{5F11589F-B3C5-4372-B2CD-4189DD42AB77}" type="presParOf" srcId="{EDE1F9FA-EA35-4C77-B859-7BAF0515CC53}" destId="{27C0937F-27E5-4D2B-A4C3-7175991ADCD9}" srcOrd="0" destOrd="0" presId="urn:microsoft.com/office/officeart/2005/8/layout/cycle5"/>
    <dgm:cxn modelId="{76A1927E-6F9C-4F7C-BF3B-173A9CD21B1F}" type="presParOf" srcId="{EDE1F9FA-EA35-4C77-B859-7BAF0515CC53}" destId="{89BD7C86-9219-46CF-8686-930820D60F35}" srcOrd="1" destOrd="0" presId="urn:microsoft.com/office/officeart/2005/8/layout/cycle5"/>
    <dgm:cxn modelId="{A29EAEF3-1D3B-4680-926E-427AEF089F17}" type="presParOf" srcId="{EDE1F9FA-EA35-4C77-B859-7BAF0515CC53}" destId="{E970EA95-3AF7-4438-AC46-F4132EE25784}" srcOrd="2" destOrd="0" presId="urn:microsoft.com/office/officeart/2005/8/layout/cycle5"/>
    <dgm:cxn modelId="{884257BB-2B9D-41EB-A733-3EE51C004CBF}" type="presParOf" srcId="{EDE1F9FA-EA35-4C77-B859-7BAF0515CC53}" destId="{7C31E34F-6281-4EC7-B774-FE7D4406C84D}" srcOrd="3" destOrd="0" presId="urn:microsoft.com/office/officeart/2005/8/layout/cycle5"/>
    <dgm:cxn modelId="{72321C0F-0EB6-43F6-BE30-454A4F920F64}" type="presParOf" srcId="{EDE1F9FA-EA35-4C77-B859-7BAF0515CC53}" destId="{B4321230-4AE2-41FC-B690-97C4360E7B58}" srcOrd="4" destOrd="0" presId="urn:microsoft.com/office/officeart/2005/8/layout/cycle5"/>
    <dgm:cxn modelId="{8525B2CD-A49B-4C70-BEF6-DA5839FA1FFD}" type="presParOf" srcId="{EDE1F9FA-EA35-4C77-B859-7BAF0515CC53}" destId="{D6F456B3-9BBA-4D93-B779-4D99A3570BBA}" srcOrd="5" destOrd="0" presId="urn:microsoft.com/office/officeart/2005/8/layout/cycle5"/>
    <dgm:cxn modelId="{895946F4-2564-446C-B827-9A1781C5A8C3}" type="presParOf" srcId="{EDE1F9FA-EA35-4C77-B859-7BAF0515CC53}" destId="{474728A0-1B9F-4CDE-B7B3-A8E821C8D3BF}" srcOrd="6" destOrd="0" presId="urn:microsoft.com/office/officeart/2005/8/layout/cycle5"/>
    <dgm:cxn modelId="{24D97A59-5094-4A7B-998D-CCCB03ED5953}" type="presParOf" srcId="{EDE1F9FA-EA35-4C77-B859-7BAF0515CC53}" destId="{AE83178F-08E6-4D59-9F80-04474719A0F7}" srcOrd="7" destOrd="0" presId="urn:microsoft.com/office/officeart/2005/8/layout/cycle5"/>
    <dgm:cxn modelId="{DE8FC3A0-3820-4093-8CD5-0042B93791CC}" type="presParOf" srcId="{EDE1F9FA-EA35-4C77-B859-7BAF0515CC53}" destId="{099B8E5B-6601-4AA1-B8CB-3F80A40E71FD}" srcOrd="8" destOrd="0" presId="urn:microsoft.com/office/officeart/2005/8/layout/cycle5"/>
    <dgm:cxn modelId="{FB0B8FA5-7C6E-49E6-BB79-2751188CC631}" type="presParOf" srcId="{EDE1F9FA-EA35-4C77-B859-7BAF0515CC53}" destId="{E15FF9D1-D1B7-4CAA-B258-260FF19339A3}" srcOrd="9" destOrd="0" presId="urn:microsoft.com/office/officeart/2005/8/layout/cycle5"/>
    <dgm:cxn modelId="{938F1E53-AE22-4322-ACC4-7D85290459A9}" type="presParOf" srcId="{EDE1F9FA-EA35-4C77-B859-7BAF0515CC53}" destId="{29AB5EC8-5217-41E5-8C76-B1998585E027}" srcOrd="10" destOrd="0" presId="urn:microsoft.com/office/officeart/2005/8/layout/cycle5"/>
    <dgm:cxn modelId="{2B6228C0-80B3-4576-B926-604BA960DF04}" type="presParOf" srcId="{EDE1F9FA-EA35-4C77-B859-7BAF0515CC53}" destId="{FE12EB9A-2912-426C-B630-496FB4BCA7B9}" srcOrd="11" destOrd="0" presId="urn:microsoft.com/office/officeart/2005/8/layout/cycle5"/>
    <dgm:cxn modelId="{B9262DEB-8013-49C9-B149-B8097ABA87DA}" type="presParOf" srcId="{EDE1F9FA-EA35-4C77-B859-7BAF0515CC53}" destId="{14800DA7-CB4B-40C6-A817-BF0BEE85059F}" srcOrd="12" destOrd="0" presId="urn:microsoft.com/office/officeart/2005/8/layout/cycle5"/>
    <dgm:cxn modelId="{77A1E610-A50C-434B-B4B7-09A7661BB036}" type="presParOf" srcId="{EDE1F9FA-EA35-4C77-B859-7BAF0515CC53}" destId="{9624602D-EC2B-46CB-820E-4B2997C456F4}" srcOrd="13" destOrd="0" presId="urn:microsoft.com/office/officeart/2005/8/layout/cycle5"/>
    <dgm:cxn modelId="{A0D37B39-8EA2-4A06-B5F0-8D8DE353B837}" type="presParOf" srcId="{EDE1F9FA-EA35-4C77-B859-7BAF0515CC53}" destId="{5EF18255-19FE-47B7-B8D3-B3C7AE58322D}" srcOrd="14" destOrd="0" presId="urn:microsoft.com/office/officeart/2005/8/layout/cycle5"/>
    <dgm:cxn modelId="{62DEF965-A3C5-4C05-9CAD-C076156F4261}" type="presParOf" srcId="{EDE1F9FA-EA35-4C77-B859-7BAF0515CC53}" destId="{73362754-5E25-456D-AA5B-FA8109DE9A1C}" srcOrd="15" destOrd="0" presId="urn:microsoft.com/office/officeart/2005/8/layout/cycle5"/>
    <dgm:cxn modelId="{8CAC6DDE-FF8A-4927-802C-29477384B78C}" type="presParOf" srcId="{EDE1F9FA-EA35-4C77-B859-7BAF0515CC53}" destId="{B566B6AB-B212-465E-BE32-CB1AE8918E82}" srcOrd="16" destOrd="0" presId="urn:microsoft.com/office/officeart/2005/8/layout/cycle5"/>
    <dgm:cxn modelId="{D190B1EE-BF74-4233-9E6B-5DBBBF9A284C}" type="presParOf" srcId="{EDE1F9FA-EA35-4C77-B859-7BAF0515CC53}" destId="{DC78705B-203F-4CAA-BC91-725A0C62DE5E}" srcOrd="17" destOrd="0" presId="urn:microsoft.com/office/officeart/2005/8/layout/cycle5"/>
    <dgm:cxn modelId="{E8D202F5-F2B4-4211-898E-5C19CBEB6246}" type="presParOf" srcId="{EDE1F9FA-EA35-4C77-B859-7BAF0515CC53}" destId="{6B71BBAF-91BE-474D-83B4-4E3A7BB2C83F}" srcOrd="18" destOrd="0" presId="urn:microsoft.com/office/officeart/2005/8/layout/cycle5"/>
    <dgm:cxn modelId="{97E8AA1C-CFF2-4401-B2CD-DDA813581AF1}" type="presParOf" srcId="{EDE1F9FA-EA35-4C77-B859-7BAF0515CC53}" destId="{06446EF5-C8A1-4594-B670-29A6554957D9}" srcOrd="19" destOrd="0" presId="urn:microsoft.com/office/officeart/2005/8/layout/cycle5"/>
    <dgm:cxn modelId="{46F3B2B2-3E98-47DD-9D9D-FC649D20E1A3}" type="presParOf" srcId="{EDE1F9FA-EA35-4C77-B859-7BAF0515CC53}" destId="{F035CF62-7497-41BF-8B7E-2DB5163EB6BE}" srcOrd="20" destOrd="0" presId="urn:microsoft.com/office/officeart/2005/8/layout/cycle5"/>
    <dgm:cxn modelId="{BC2C0F1A-DF45-4AB3-AF4F-693881A0BBB8}" type="presParOf" srcId="{EDE1F9FA-EA35-4C77-B859-7BAF0515CC53}" destId="{951FAD50-B887-4CC2-AF3C-02EE7D37DA58}" srcOrd="21" destOrd="0" presId="urn:microsoft.com/office/officeart/2005/8/layout/cycle5"/>
    <dgm:cxn modelId="{7C6CA7F6-9988-4FBF-B70F-59E93B4E2D5D}" type="presParOf" srcId="{EDE1F9FA-EA35-4C77-B859-7BAF0515CC53}" destId="{A5891526-E6DD-46AC-8676-45529A7DDF28}" srcOrd="22" destOrd="0" presId="urn:microsoft.com/office/officeart/2005/8/layout/cycle5"/>
    <dgm:cxn modelId="{B4BB0489-5618-459C-866F-2915F38154B6}" type="presParOf" srcId="{EDE1F9FA-EA35-4C77-B859-7BAF0515CC53}" destId="{9942E5F3-ECCF-4BB0-980A-462BDA01CE07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D9B495-0C3F-495D-B9DC-46D936ACF22E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AD74378C-9E83-4471-8A60-404A4F6CEE40}">
      <dgm:prSet phldrT="[Texto]"/>
      <dgm:spPr/>
      <dgm:t>
        <a:bodyPr/>
        <a:lstStyle/>
        <a:p>
          <a:r>
            <a:rPr lang="es-CO" dirty="0" smtClean="0"/>
            <a:t>Plataforma se habilita el 15 de junio</a:t>
          </a:r>
          <a:endParaRPr lang="es-CO" dirty="0"/>
        </a:p>
      </dgm:t>
    </dgm:pt>
    <dgm:pt modelId="{13EAA07F-BAE3-419E-A102-AA18EDEAAC43}" type="parTrans" cxnId="{D4BCC455-7277-4A57-82C7-B037378462A9}">
      <dgm:prSet/>
      <dgm:spPr/>
      <dgm:t>
        <a:bodyPr/>
        <a:lstStyle/>
        <a:p>
          <a:endParaRPr lang="es-CO"/>
        </a:p>
      </dgm:t>
    </dgm:pt>
    <dgm:pt modelId="{96F4EF07-480B-4E91-BCB8-CE6969FB18CA}" type="sibTrans" cxnId="{D4BCC455-7277-4A57-82C7-B037378462A9}">
      <dgm:prSet/>
      <dgm:spPr/>
      <dgm:t>
        <a:bodyPr/>
        <a:lstStyle/>
        <a:p>
          <a:endParaRPr lang="es-CO"/>
        </a:p>
      </dgm:t>
    </dgm:pt>
    <dgm:pt modelId="{04249589-8186-40E4-B37A-B5E99DACCC38}">
      <dgm:prSet phldrT="[Texto]"/>
      <dgm:spPr/>
      <dgm:t>
        <a:bodyPr/>
        <a:lstStyle/>
        <a:p>
          <a:r>
            <a:rPr lang="es-CO" dirty="0" smtClean="0"/>
            <a:t>Del 1 al 10 junio se envían usuario y contraseña a cada líder de calidad. </a:t>
          </a:r>
          <a:endParaRPr lang="es-CO" dirty="0"/>
        </a:p>
      </dgm:t>
    </dgm:pt>
    <dgm:pt modelId="{65B90510-6595-4127-9648-EC729B6A1E75}" type="parTrans" cxnId="{235A72A3-22D1-40A8-9F41-6BDB7486ED13}">
      <dgm:prSet/>
      <dgm:spPr/>
      <dgm:t>
        <a:bodyPr/>
        <a:lstStyle/>
        <a:p>
          <a:endParaRPr lang="es-CO"/>
        </a:p>
      </dgm:t>
    </dgm:pt>
    <dgm:pt modelId="{50DD91D3-2012-4CA5-A1A6-DEBC4CA6649A}" type="sibTrans" cxnId="{235A72A3-22D1-40A8-9F41-6BDB7486ED13}">
      <dgm:prSet/>
      <dgm:spPr/>
      <dgm:t>
        <a:bodyPr/>
        <a:lstStyle/>
        <a:p>
          <a:endParaRPr lang="es-CO"/>
        </a:p>
      </dgm:t>
    </dgm:pt>
    <dgm:pt modelId="{6960694D-4B7B-4B73-9932-C36BA532299D}">
      <dgm:prSet phldrT="[Texto]"/>
      <dgm:spPr/>
      <dgm:t>
        <a:bodyPr/>
        <a:lstStyle/>
        <a:p>
          <a:r>
            <a:rPr lang="es-CO" dirty="0" smtClean="0"/>
            <a:t>Líder de calidad coordinad con experiencias el cargue en la plataforma. Solo puede subir las 4 de su ETC.</a:t>
          </a:r>
          <a:endParaRPr lang="es-CO" dirty="0"/>
        </a:p>
      </dgm:t>
    </dgm:pt>
    <dgm:pt modelId="{97112AE7-9AFB-494E-AB37-531E9C603D37}" type="parTrans" cxnId="{AB003172-BF60-4187-907B-86DAC8B27D91}">
      <dgm:prSet/>
      <dgm:spPr/>
      <dgm:t>
        <a:bodyPr/>
        <a:lstStyle/>
        <a:p>
          <a:endParaRPr lang="es-CO"/>
        </a:p>
      </dgm:t>
    </dgm:pt>
    <dgm:pt modelId="{AC988E3B-5644-452B-A59A-6B5EAB206DB1}" type="sibTrans" cxnId="{AB003172-BF60-4187-907B-86DAC8B27D91}">
      <dgm:prSet/>
      <dgm:spPr/>
      <dgm:t>
        <a:bodyPr/>
        <a:lstStyle/>
        <a:p>
          <a:endParaRPr lang="es-CO"/>
        </a:p>
      </dgm:t>
    </dgm:pt>
    <dgm:pt modelId="{20154232-1E34-41E8-AD61-2EC6E5F16AC0}">
      <dgm:prSet/>
      <dgm:spPr/>
      <dgm:t>
        <a:bodyPr/>
        <a:lstStyle/>
        <a:p>
          <a:r>
            <a:rPr lang="es-CO" dirty="0" smtClean="0"/>
            <a:t>Informaremos los tiempos de uso de la plataforma para cada ETC, evitando congestión en la misma. Pico y Placa</a:t>
          </a:r>
          <a:endParaRPr lang="es-CO" dirty="0"/>
        </a:p>
      </dgm:t>
    </dgm:pt>
    <dgm:pt modelId="{5208524A-07E1-456D-ACE9-D5BEDCCE641F}" type="parTrans" cxnId="{A57B8E97-B3B0-492E-A0FE-0443970786BD}">
      <dgm:prSet/>
      <dgm:spPr/>
      <dgm:t>
        <a:bodyPr/>
        <a:lstStyle/>
        <a:p>
          <a:endParaRPr lang="es-CO"/>
        </a:p>
      </dgm:t>
    </dgm:pt>
    <dgm:pt modelId="{BB64CD8C-5CBF-4A7F-B5A3-54AADF391FA6}" type="sibTrans" cxnId="{A57B8E97-B3B0-492E-A0FE-0443970786BD}">
      <dgm:prSet/>
      <dgm:spPr/>
      <dgm:t>
        <a:bodyPr/>
        <a:lstStyle/>
        <a:p>
          <a:endParaRPr lang="es-CO"/>
        </a:p>
      </dgm:t>
    </dgm:pt>
    <dgm:pt modelId="{84658641-7D35-4028-8E59-5AC45F679322}">
      <dgm:prSet/>
      <dgm:spPr/>
      <dgm:t>
        <a:bodyPr/>
        <a:lstStyle/>
        <a:p>
          <a:r>
            <a:rPr lang="es-CO" dirty="0" smtClean="0"/>
            <a:t>La plataforma será igual a la de 2015 en estructura y funcionamiento. </a:t>
          </a:r>
          <a:endParaRPr lang="es-CO" dirty="0"/>
        </a:p>
      </dgm:t>
    </dgm:pt>
    <dgm:pt modelId="{D7BB0360-0AE4-43FC-9C37-63972CE5CBE3}" type="parTrans" cxnId="{9AD85F76-F22D-45C2-A86F-876EB6DACC3C}">
      <dgm:prSet/>
      <dgm:spPr/>
      <dgm:t>
        <a:bodyPr/>
        <a:lstStyle/>
        <a:p>
          <a:endParaRPr lang="es-CO"/>
        </a:p>
      </dgm:t>
    </dgm:pt>
    <dgm:pt modelId="{686C82E4-7F34-44D9-A13E-B949F720D8BA}" type="sibTrans" cxnId="{9AD85F76-F22D-45C2-A86F-876EB6DACC3C}">
      <dgm:prSet/>
      <dgm:spPr/>
      <dgm:t>
        <a:bodyPr/>
        <a:lstStyle/>
        <a:p>
          <a:endParaRPr lang="es-CO"/>
        </a:p>
      </dgm:t>
    </dgm:pt>
    <dgm:pt modelId="{650162F6-050E-4B5F-B8B4-DD6090CB70CF}" type="pres">
      <dgm:prSet presAssocID="{E4D9B495-0C3F-495D-B9DC-46D936ACF22E}" presName="outerComposite" presStyleCnt="0">
        <dgm:presLayoutVars>
          <dgm:chMax val="5"/>
          <dgm:dir/>
          <dgm:resizeHandles val="exact"/>
        </dgm:presLayoutVars>
      </dgm:prSet>
      <dgm:spPr/>
    </dgm:pt>
    <dgm:pt modelId="{2E21356F-12DD-4CBC-91ED-0215181F4DAC}" type="pres">
      <dgm:prSet presAssocID="{E4D9B495-0C3F-495D-B9DC-46D936ACF22E}" presName="dummyMaxCanvas" presStyleCnt="0">
        <dgm:presLayoutVars/>
      </dgm:prSet>
      <dgm:spPr/>
    </dgm:pt>
    <dgm:pt modelId="{7AE890D7-52CE-43C6-85E0-37C3291FE61D}" type="pres">
      <dgm:prSet presAssocID="{E4D9B495-0C3F-495D-B9DC-46D936ACF22E}" presName="FiveNodes_1" presStyleLbl="node1" presStyleIdx="0" presStyleCnt="5">
        <dgm:presLayoutVars>
          <dgm:bulletEnabled val="1"/>
        </dgm:presLayoutVars>
      </dgm:prSet>
      <dgm:spPr/>
    </dgm:pt>
    <dgm:pt modelId="{8933A229-BD36-411B-979E-705E1AF21851}" type="pres">
      <dgm:prSet presAssocID="{E4D9B495-0C3F-495D-B9DC-46D936ACF22E}" presName="FiveNodes_2" presStyleLbl="node1" presStyleIdx="1" presStyleCnt="5">
        <dgm:presLayoutVars>
          <dgm:bulletEnabled val="1"/>
        </dgm:presLayoutVars>
      </dgm:prSet>
      <dgm:spPr/>
    </dgm:pt>
    <dgm:pt modelId="{EF1BF2F6-5934-4E89-BA7C-5F8317E28057}" type="pres">
      <dgm:prSet presAssocID="{E4D9B495-0C3F-495D-B9DC-46D936ACF22E}" presName="FiveNodes_3" presStyleLbl="node1" presStyleIdx="2" presStyleCnt="5">
        <dgm:presLayoutVars>
          <dgm:bulletEnabled val="1"/>
        </dgm:presLayoutVars>
      </dgm:prSet>
      <dgm:spPr/>
    </dgm:pt>
    <dgm:pt modelId="{26B8C2C2-3448-4988-BA0F-B97E2AB7AAFE}" type="pres">
      <dgm:prSet presAssocID="{E4D9B495-0C3F-495D-B9DC-46D936ACF22E}" presName="FiveNodes_4" presStyleLbl="node1" presStyleIdx="3" presStyleCnt="5">
        <dgm:presLayoutVars>
          <dgm:bulletEnabled val="1"/>
        </dgm:presLayoutVars>
      </dgm:prSet>
      <dgm:spPr/>
    </dgm:pt>
    <dgm:pt modelId="{174C8BF5-6696-4D3D-91D7-1994AE56055A}" type="pres">
      <dgm:prSet presAssocID="{E4D9B495-0C3F-495D-B9DC-46D936ACF22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4CF20BC-C35D-4FA5-8480-5E49D36A70A7}" type="pres">
      <dgm:prSet presAssocID="{E4D9B495-0C3F-495D-B9DC-46D936ACF22E}" presName="FiveConn_1-2" presStyleLbl="fgAccFollowNode1" presStyleIdx="0" presStyleCnt="4">
        <dgm:presLayoutVars>
          <dgm:bulletEnabled val="1"/>
        </dgm:presLayoutVars>
      </dgm:prSet>
      <dgm:spPr/>
    </dgm:pt>
    <dgm:pt modelId="{26A0B7DD-9A6E-4968-90BF-FA0AAF6DDED4}" type="pres">
      <dgm:prSet presAssocID="{E4D9B495-0C3F-495D-B9DC-46D936ACF22E}" presName="FiveConn_2-3" presStyleLbl="fgAccFollowNode1" presStyleIdx="1" presStyleCnt="4">
        <dgm:presLayoutVars>
          <dgm:bulletEnabled val="1"/>
        </dgm:presLayoutVars>
      </dgm:prSet>
      <dgm:spPr/>
    </dgm:pt>
    <dgm:pt modelId="{B4F1DEA9-56EE-4DDE-9238-723585F3B2F4}" type="pres">
      <dgm:prSet presAssocID="{E4D9B495-0C3F-495D-B9DC-46D936ACF22E}" presName="FiveConn_3-4" presStyleLbl="fgAccFollowNode1" presStyleIdx="2" presStyleCnt="4">
        <dgm:presLayoutVars>
          <dgm:bulletEnabled val="1"/>
        </dgm:presLayoutVars>
      </dgm:prSet>
      <dgm:spPr/>
    </dgm:pt>
    <dgm:pt modelId="{6B7F1F42-1971-48B2-91E4-F8E49C8E8A79}" type="pres">
      <dgm:prSet presAssocID="{E4D9B495-0C3F-495D-B9DC-46D936ACF22E}" presName="FiveConn_4-5" presStyleLbl="fgAccFollowNode1" presStyleIdx="3" presStyleCnt="4">
        <dgm:presLayoutVars>
          <dgm:bulletEnabled val="1"/>
        </dgm:presLayoutVars>
      </dgm:prSet>
      <dgm:spPr/>
    </dgm:pt>
    <dgm:pt modelId="{9BAA074B-CD0A-4B5A-8920-35D043600C3A}" type="pres">
      <dgm:prSet presAssocID="{E4D9B495-0C3F-495D-B9DC-46D936ACF22E}" presName="FiveNodes_1_text" presStyleLbl="node1" presStyleIdx="4" presStyleCnt="5">
        <dgm:presLayoutVars>
          <dgm:bulletEnabled val="1"/>
        </dgm:presLayoutVars>
      </dgm:prSet>
      <dgm:spPr/>
    </dgm:pt>
    <dgm:pt modelId="{1C15B1E7-9C8A-4A36-8AE0-64AD96F625EA}" type="pres">
      <dgm:prSet presAssocID="{E4D9B495-0C3F-495D-B9DC-46D936ACF22E}" presName="FiveNodes_2_text" presStyleLbl="node1" presStyleIdx="4" presStyleCnt="5">
        <dgm:presLayoutVars>
          <dgm:bulletEnabled val="1"/>
        </dgm:presLayoutVars>
      </dgm:prSet>
      <dgm:spPr/>
    </dgm:pt>
    <dgm:pt modelId="{7EA0E83A-C1F6-4803-83D0-B6A9E6C5C1CA}" type="pres">
      <dgm:prSet presAssocID="{E4D9B495-0C3F-495D-B9DC-46D936ACF22E}" presName="FiveNodes_3_text" presStyleLbl="node1" presStyleIdx="4" presStyleCnt="5">
        <dgm:presLayoutVars>
          <dgm:bulletEnabled val="1"/>
        </dgm:presLayoutVars>
      </dgm:prSet>
      <dgm:spPr/>
    </dgm:pt>
    <dgm:pt modelId="{11BCB530-7472-425F-B781-B66D58DFA915}" type="pres">
      <dgm:prSet presAssocID="{E4D9B495-0C3F-495D-B9DC-46D936ACF22E}" presName="FiveNodes_4_text" presStyleLbl="node1" presStyleIdx="4" presStyleCnt="5">
        <dgm:presLayoutVars>
          <dgm:bulletEnabled val="1"/>
        </dgm:presLayoutVars>
      </dgm:prSet>
      <dgm:spPr/>
    </dgm:pt>
    <dgm:pt modelId="{C6145236-0C06-4129-B37E-4361C2770E9F}" type="pres">
      <dgm:prSet presAssocID="{E4D9B495-0C3F-495D-B9DC-46D936ACF22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4BCC455-7277-4A57-82C7-B037378462A9}" srcId="{E4D9B495-0C3F-495D-B9DC-46D936ACF22E}" destId="{AD74378C-9E83-4471-8A60-404A4F6CEE40}" srcOrd="0" destOrd="0" parTransId="{13EAA07F-BAE3-419E-A102-AA18EDEAAC43}" sibTransId="{96F4EF07-480B-4E91-BCB8-CE6969FB18CA}"/>
    <dgm:cxn modelId="{EAD215EC-CE41-4448-AB41-B52658AF9AB3}" type="presOf" srcId="{BB64CD8C-5CBF-4A7F-B5A3-54AADF391FA6}" destId="{6B7F1F42-1971-48B2-91E4-F8E49C8E8A79}" srcOrd="0" destOrd="0" presId="urn:microsoft.com/office/officeart/2005/8/layout/vProcess5"/>
    <dgm:cxn modelId="{A57B8E97-B3B0-492E-A0FE-0443970786BD}" srcId="{E4D9B495-0C3F-495D-B9DC-46D936ACF22E}" destId="{20154232-1E34-41E8-AD61-2EC6E5F16AC0}" srcOrd="3" destOrd="0" parTransId="{5208524A-07E1-456D-ACE9-D5BEDCCE641F}" sibTransId="{BB64CD8C-5CBF-4A7F-B5A3-54AADF391FA6}"/>
    <dgm:cxn modelId="{9AD85F76-F22D-45C2-A86F-876EB6DACC3C}" srcId="{E4D9B495-0C3F-495D-B9DC-46D936ACF22E}" destId="{84658641-7D35-4028-8E59-5AC45F679322}" srcOrd="4" destOrd="0" parTransId="{D7BB0360-0AE4-43FC-9C37-63972CE5CBE3}" sibTransId="{686C82E4-7F34-44D9-A13E-B949F720D8BA}"/>
    <dgm:cxn modelId="{63085F63-D647-4A08-AC12-D05A89C6EB5A}" type="presOf" srcId="{AC988E3B-5644-452B-A59A-6B5EAB206DB1}" destId="{B4F1DEA9-56EE-4DDE-9238-723585F3B2F4}" srcOrd="0" destOrd="0" presId="urn:microsoft.com/office/officeart/2005/8/layout/vProcess5"/>
    <dgm:cxn modelId="{0A5D7E7B-4AE6-488A-9555-537A722768B7}" type="presOf" srcId="{96F4EF07-480B-4E91-BCB8-CE6969FB18CA}" destId="{54CF20BC-C35D-4FA5-8480-5E49D36A70A7}" srcOrd="0" destOrd="0" presId="urn:microsoft.com/office/officeart/2005/8/layout/vProcess5"/>
    <dgm:cxn modelId="{CD93BDD6-B0FE-434B-B122-F6478D075FF0}" type="presOf" srcId="{20154232-1E34-41E8-AD61-2EC6E5F16AC0}" destId="{11BCB530-7472-425F-B781-B66D58DFA915}" srcOrd="1" destOrd="0" presId="urn:microsoft.com/office/officeart/2005/8/layout/vProcess5"/>
    <dgm:cxn modelId="{ECC4C9F0-1D3B-4AD4-8F6A-6C6F15BFDDCE}" type="presOf" srcId="{E4D9B495-0C3F-495D-B9DC-46D936ACF22E}" destId="{650162F6-050E-4B5F-B8B4-DD6090CB70CF}" srcOrd="0" destOrd="0" presId="urn:microsoft.com/office/officeart/2005/8/layout/vProcess5"/>
    <dgm:cxn modelId="{05C563CE-58EA-435A-934C-A6514F063155}" type="presOf" srcId="{6960694D-4B7B-4B73-9932-C36BA532299D}" destId="{7EA0E83A-C1F6-4803-83D0-B6A9E6C5C1CA}" srcOrd="1" destOrd="0" presId="urn:microsoft.com/office/officeart/2005/8/layout/vProcess5"/>
    <dgm:cxn modelId="{ABFC3B12-6C4E-422D-A206-E9F70FE575D5}" type="presOf" srcId="{6960694D-4B7B-4B73-9932-C36BA532299D}" destId="{EF1BF2F6-5934-4E89-BA7C-5F8317E28057}" srcOrd="0" destOrd="0" presId="urn:microsoft.com/office/officeart/2005/8/layout/vProcess5"/>
    <dgm:cxn modelId="{85D91586-C6C2-4EFC-90F3-3499A49AF8D4}" type="presOf" srcId="{04249589-8186-40E4-B37A-B5E99DACCC38}" destId="{1C15B1E7-9C8A-4A36-8AE0-64AD96F625EA}" srcOrd="1" destOrd="0" presId="urn:microsoft.com/office/officeart/2005/8/layout/vProcess5"/>
    <dgm:cxn modelId="{9D22F7E0-C567-46B2-A674-951ED46699B9}" type="presOf" srcId="{84658641-7D35-4028-8E59-5AC45F679322}" destId="{C6145236-0C06-4129-B37E-4361C2770E9F}" srcOrd="1" destOrd="0" presId="urn:microsoft.com/office/officeart/2005/8/layout/vProcess5"/>
    <dgm:cxn modelId="{378D02AB-3CB8-41F2-A66A-C613894D1CE0}" type="presOf" srcId="{20154232-1E34-41E8-AD61-2EC6E5F16AC0}" destId="{26B8C2C2-3448-4988-BA0F-B97E2AB7AAFE}" srcOrd="0" destOrd="0" presId="urn:microsoft.com/office/officeart/2005/8/layout/vProcess5"/>
    <dgm:cxn modelId="{C9DE5991-7BFB-4752-8BF4-ABA9D7C27867}" type="presOf" srcId="{AD74378C-9E83-4471-8A60-404A4F6CEE40}" destId="{7AE890D7-52CE-43C6-85E0-37C3291FE61D}" srcOrd="0" destOrd="0" presId="urn:microsoft.com/office/officeart/2005/8/layout/vProcess5"/>
    <dgm:cxn modelId="{D35823E9-3C15-4076-A555-B4526A54F774}" type="presOf" srcId="{84658641-7D35-4028-8E59-5AC45F679322}" destId="{174C8BF5-6696-4D3D-91D7-1994AE56055A}" srcOrd="0" destOrd="0" presId="urn:microsoft.com/office/officeart/2005/8/layout/vProcess5"/>
    <dgm:cxn modelId="{A9B73152-DE9B-435E-8628-1F2C067C576A}" type="presOf" srcId="{AD74378C-9E83-4471-8A60-404A4F6CEE40}" destId="{9BAA074B-CD0A-4B5A-8920-35D043600C3A}" srcOrd="1" destOrd="0" presId="urn:microsoft.com/office/officeart/2005/8/layout/vProcess5"/>
    <dgm:cxn modelId="{03D94DB0-5E47-4E78-A64F-96CB49F766CD}" type="presOf" srcId="{04249589-8186-40E4-B37A-B5E99DACCC38}" destId="{8933A229-BD36-411B-979E-705E1AF21851}" srcOrd="0" destOrd="0" presId="urn:microsoft.com/office/officeart/2005/8/layout/vProcess5"/>
    <dgm:cxn modelId="{235A72A3-22D1-40A8-9F41-6BDB7486ED13}" srcId="{E4D9B495-0C3F-495D-B9DC-46D936ACF22E}" destId="{04249589-8186-40E4-B37A-B5E99DACCC38}" srcOrd="1" destOrd="0" parTransId="{65B90510-6595-4127-9648-EC729B6A1E75}" sibTransId="{50DD91D3-2012-4CA5-A1A6-DEBC4CA6649A}"/>
    <dgm:cxn modelId="{AB003172-BF60-4187-907B-86DAC8B27D91}" srcId="{E4D9B495-0C3F-495D-B9DC-46D936ACF22E}" destId="{6960694D-4B7B-4B73-9932-C36BA532299D}" srcOrd="2" destOrd="0" parTransId="{97112AE7-9AFB-494E-AB37-531E9C603D37}" sibTransId="{AC988E3B-5644-452B-A59A-6B5EAB206DB1}"/>
    <dgm:cxn modelId="{AC4C8E5A-6DA6-4B82-AC8D-97EB76AEFEC5}" type="presOf" srcId="{50DD91D3-2012-4CA5-A1A6-DEBC4CA6649A}" destId="{26A0B7DD-9A6E-4968-90BF-FA0AAF6DDED4}" srcOrd="0" destOrd="0" presId="urn:microsoft.com/office/officeart/2005/8/layout/vProcess5"/>
    <dgm:cxn modelId="{CC1A417B-628C-4622-B46B-A76883470BEF}" type="presParOf" srcId="{650162F6-050E-4B5F-B8B4-DD6090CB70CF}" destId="{2E21356F-12DD-4CBC-91ED-0215181F4DAC}" srcOrd="0" destOrd="0" presId="urn:microsoft.com/office/officeart/2005/8/layout/vProcess5"/>
    <dgm:cxn modelId="{AAA81957-F7B6-470D-911F-3F14DD7DAFF1}" type="presParOf" srcId="{650162F6-050E-4B5F-B8B4-DD6090CB70CF}" destId="{7AE890D7-52CE-43C6-85E0-37C3291FE61D}" srcOrd="1" destOrd="0" presId="urn:microsoft.com/office/officeart/2005/8/layout/vProcess5"/>
    <dgm:cxn modelId="{65FD9A7A-604F-49D1-91C3-0BBE16354B36}" type="presParOf" srcId="{650162F6-050E-4B5F-B8B4-DD6090CB70CF}" destId="{8933A229-BD36-411B-979E-705E1AF21851}" srcOrd="2" destOrd="0" presId="urn:microsoft.com/office/officeart/2005/8/layout/vProcess5"/>
    <dgm:cxn modelId="{C4EA5A1C-EE07-4F90-9FA8-F03F4F56913B}" type="presParOf" srcId="{650162F6-050E-4B5F-B8B4-DD6090CB70CF}" destId="{EF1BF2F6-5934-4E89-BA7C-5F8317E28057}" srcOrd="3" destOrd="0" presId="urn:microsoft.com/office/officeart/2005/8/layout/vProcess5"/>
    <dgm:cxn modelId="{703677A1-8B1B-4013-BDF3-93C37C904E63}" type="presParOf" srcId="{650162F6-050E-4B5F-B8B4-DD6090CB70CF}" destId="{26B8C2C2-3448-4988-BA0F-B97E2AB7AAFE}" srcOrd="4" destOrd="0" presId="urn:microsoft.com/office/officeart/2005/8/layout/vProcess5"/>
    <dgm:cxn modelId="{46535820-498A-4B64-ACF7-B612453D9F7B}" type="presParOf" srcId="{650162F6-050E-4B5F-B8B4-DD6090CB70CF}" destId="{174C8BF5-6696-4D3D-91D7-1994AE56055A}" srcOrd="5" destOrd="0" presId="urn:microsoft.com/office/officeart/2005/8/layout/vProcess5"/>
    <dgm:cxn modelId="{291E8657-FA54-4EE6-90A4-0673B86CB177}" type="presParOf" srcId="{650162F6-050E-4B5F-B8B4-DD6090CB70CF}" destId="{54CF20BC-C35D-4FA5-8480-5E49D36A70A7}" srcOrd="6" destOrd="0" presId="urn:microsoft.com/office/officeart/2005/8/layout/vProcess5"/>
    <dgm:cxn modelId="{FBF34828-0496-49D1-857A-ED70D2EB52A1}" type="presParOf" srcId="{650162F6-050E-4B5F-B8B4-DD6090CB70CF}" destId="{26A0B7DD-9A6E-4968-90BF-FA0AAF6DDED4}" srcOrd="7" destOrd="0" presId="urn:microsoft.com/office/officeart/2005/8/layout/vProcess5"/>
    <dgm:cxn modelId="{18E13FD1-DF16-425D-87F0-EC208344E8C2}" type="presParOf" srcId="{650162F6-050E-4B5F-B8B4-DD6090CB70CF}" destId="{B4F1DEA9-56EE-4DDE-9238-723585F3B2F4}" srcOrd="8" destOrd="0" presId="urn:microsoft.com/office/officeart/2005/8/layout/vProcess5"/>
    <dgm:cxn modelId="{E24881D0-EFB4-4CC3-A169-C1EC29608233}" type="presParOf" srcId="{650162F6-050E-4B5F-B8B4-DD6090CB70CF}" destId="{6B7F1F42-1971-48B2-91E4-F8E49C8E8A79}" srcOrd="9" destOrd="0" presId="urn:microsoft.com/office/officeart/2005/8/layout/vProcess5"/>
    <dgm:cxn modelId="{1F4BD6BA-8F4C-45A8-B4F8-6E5A1726C596}" type="presParOf" srcId="{650162F6-050E-4B5F-B8B4-DD6090CB70CF}" destId="{9BAA074B-CD0A-4B5A-8920-35D043600C3A}" srcOrd="10" destOrd="0" presId="urn:microsoft.com/office/officeart/2005/8/layout/vProcess5"/>
    <dgm:cxn modelId="{AAF2D4EB-AB61-4FE1-8E36-209A88C0DB04}" type="presParOf" srcId="{650162F6-050E-4B5F-B8B4-DD6090CB70CF}" destId="{1C15B1E7-9C8A-4A36-8AE0-64AD96F625EA}" srcOrd="11" destOrd="0" presId="urn:microsoft.com/office/officeart/2005/8/layout/vProcess5"/>
    <dgm:cxn modelId="{16D7BD36-4A88-4EFD-94C4-D5277A9CD503}" type="presParOf" srcId="{650162F6-050E-4B5F-B8B4-DD6090CB70CF}" destId="{7EA0E83A-C1F6-4803-83D0-B6A9E6C5C1CA}" srcOrd="12" destOrd="0" presId="urn:microsoft.com/office/officeart/2005/8/layout/vProcess5"/>
    <dgm:cxn modelId="{5790AC5E-4C3F-4CB1-B99E-CAEF3969C692}" type="presParOf" srcId="{650162F6-050E-4B5F-B8B4-DD6090CB70CF}" destId="{11BCB530-7472-425F-B781-B66D58DFA915}" srcOrd="13" destOrd="0" presId="urn:microsoft.com/office/officeart/2005/8/layout/vProcess5"/>
    <dgm:cxn modelId="{A0F3A9DF-F78C-40EE-8E63-A4A3CBFA3F0F}" type="presParOf" srcId="{650162F6-050E-4B5F-B8B4-DD6090CB70CF}" destId="{C6145236-0C06-4129-B37E-4361C2770E9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72822-831A-4B9A-BE52-738CFD3D7F22}">
      <dsp:nvSpPr>
        <dsp:cNvPr id="0" name=""/>
        <dsp:cNvSpPr/>
      </dsp:nvSpPr>
      <dsp:spPr>
        <a:xfrm>
          <a:off x="1169792" y="1168146"/>
          <a:ext cx="2448562" cy="25504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C3AFF-714D-4347-A669-A1F358FEC25F}">
      <dsp:nvSpPr>
        <dsp:cNvPr id="0" name=""/>
        <dsp:cNvSpPr/>
      </dsp:nvSpPr>
      <dsp:spPr>
        <a:xfrm>
          <a:off x="1818265" y="1924985"/>
          <a:ext cx="1234983" cy="61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 smtClean="0"/>
            <a:t>Abierto y dinámico</a:t>
          </a:r>
          <a:endParaRPr lang="es-CO" sz="1600" b="1" i="0" kern="1200" dirty="0"/>
        </a:p>
      </dsp:txBody>
      <dsp:txXfrm>
        <a:off x="1818265" y="1924985"/>
        <a:ext cx="1234983" cy="617344"/>
      </dsp:txXfrm>
    </dsp:sp>
    <dsp:sp modelId="{973AE16C-EA01-44AF-92E7-52B43956AB69}">
      <dsp:nvSpPr>
        <dsp:cNvPr id="0" name=""/>
        <dsp:cNvSpPr/>
      </dsp:nvSpPr>
      <dsp:spPr>
        <a:xfrm>
          <a:off x="555298" y="2386321"/>
          <a:ext cx="2442983" cy="266843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A484E-DA39-4AE4-9E16-615C0DF19718}">
      <dsp:nvSpPr>
        <dsp:cNvPr id="0" name=""/>
        <dsp:cNvSpPr/>
      </dsp:nvSpPr>
      <dsp:spPr>
        <a:xfrm>
          <a:off x="1124274" y="3356993"/>
          <a:ext cx="1234983" cy="61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 smtClean="0"/>
            <a:t>Constituido por toda la comunidad educativa</a:t>
          </a:r>
          <a:endParaRPr lang="es-CO" sz="1600" b="1" i="0" kern="1200" dirty="0"/>
        </a:p>
      </dsp:txBody>
      <dsp:txXfrm>
        <a:off x="1124274" y="3356993"/>
        <a:ext cx="1234983" cy="617344"/>
      </dsp:txXfrm>
    </dsp:sp>
    <dsp:sp modelId="{FFF95202-A7A0-4C64-8E69-5F7151401A51}">
      <dsp:nvSpPr>
        <dsp:cNvPr id="0" name=""/>
        <dsp:cNvSpPr/>
      </dsp:nvSpPr>
      <dsp:spPr>
        <a:xfrm>
          <a:off x="1599618" y="4005061"/>
          <a:ext cx="2332961" cy="216606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5EADD-B691-4DC5-B76D-0AEBA12AD6CB}">
      <dsp:nvSpPr>
        <dsp:cNvPr id="0" name=""/>
        <dsp:cNvSpPr/>
      </dsp:nvSpPr>
      <dsp:spPr>
        <a:xfrm>
          <a:off x="1975016" y="4810610"/>
          <a:ext cx="1597525" cy="617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0" kern="1200" dirty="0" smtClean="0"/>
            <a:t>Factores estructurales y contextuales propios</a:t>
          </a:r>
          <a:endParaRPr lang="es-CO" sz="1600" i="0" kern="1200" dirty="0"/>
        </a:p>
      </dsp:txBody>
      <dsp:txXfrm>
        <a:off x="1975016" y="4810610"/>
        <a:ext cx="1597525" cy="617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0937F-27E5-4D2B-A4C3-7175991ADCD9}">
      <dsp:nvSpPr>
        <dsp:cNvPr id="0" name=""/>
        <dsp:cNvSpPr/>
      </dsp:nvSpPr>
      <dsp:spPr>
        <a:xfrm>
          <a:off x="5373723" y="2033"/>
          <a:ext cx="1421904" cy="722258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Reconocer la </a:t>
          </a:r>
          <a:r>
            <a:rPr lang="es-ES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igualdad </a:t>
          </a:r>
          <a:endParaRPr lang="es-CO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8981" y="37291"/>
        <a:ext cx="1351388" cy="651742"/>
      </dsp:txXfrm>
    </dsp:sp>
    <dsp:sp modelId="{E970EA95-3AF7-4438-AC46-F4132EE25784}">
      <dsp:nvSpPr>
        <dsp:cNvPr id="0" name=""/>
        <dsp:cNvSpPr/>
      </dsp:nvSpPr>
      <dsp:spPr>
        <a:xfrm>
          <a:off x="3576817" y="363162"/>
          <a:ext cx="5015717" cy="5015717"/>
        </a:xfrm>
        <a:custGeom>
          <a:avLst/>
          <a:gdLst/>
          <a:ahLst/>
          <a:cxnLst/>
          <a:rect l="0" t="0" r="0" b="0"/>
          <a:pathLst>
            <a:path>
              <a:moveTo>
                <a:pt x="3344980" y="143840"/>
              </a:moveTo>
              <a:arcTo wR="2507858" hR="2507858" stAng="17369972" swAng="548242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1E34F-6281-4EC7-B774-FE7D4406C84D}">
      <dsp:nvSpPr>
        <dsp:cNvPr id="0" name=""/>
        <dsp:cNvSpPr/>
      </dsp:nvSpPr>
      <dsp:spPr>
        <a:xfrm>
          <a:off x="7147047" y="736568"/>
          <a:ext cx="1421904" cy="722258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Proteger</a:t>
          </a:r>
          <a:r>
            <a:rPr lang="es-ES" sz="1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400" b="0" kern="1200" dirty="0" smtClean="0"/>
            <a:t>a los más vulnerables</a:t>
          </a:r>
          <a:endParaRPr lang="es-CO" sz="1400" b="0" kern="1200" dirty="0"/>
        </a:p>
      </dsp:txBody>
      <dsp:txXfrm>
        <a:off x="7182305" y="771826"/>
        <a:ext cx="1351388" cy="651742"/>
      </dsp:txXfrm>
    </dsp:sp>
    <dsp:sp modelId="{D6F456B3-9BBA-4D93-B779-4D99A3570BBA}">
      <dsp:nvSpPr>
        <dsp:cNvPr id="0" name=""/>
        <dsp:cNvSpPr/>
      </dsp:nvSpPr>
      <dsp:spPr>
        <a:xfrm>
          <a:off x="3576817" y="363162"/>
          <a:ext cx="5015717" cy="5015717"/>
        </a:xfrm>
        <a:custGeom>
          <a:avLst/>
          <a:gdLst/>
          <a:ahLst/>
          <a:cxnLst/>
          <a:rect l="0" t="0" r="0" b="0"/>
          <a:pathLst>
            <a:path>
              <a:moveTo>
                <a:pt x="4698791" y="1287543"/>
              </a:moveTo>
              <a:arcTo wR="2507858" hR="2507858" stAng="19852973" swAng="941036"/>
            </a:path>
          </a:pathLst>
        </a:custGeom>
        <a:noFill/>
        <a:ln w="635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728A0-1B9F-4CDE-B7B3-A8E821C8D3BF}">
      <dsp:nvSpPr>
        <dsp:cNvPr id="0" name=""/>
        <dsp:cNvSpPr/>
      </dsp:nvSpPr>
      <dsp:spPr>
        <a:xfrm>
          <a:off x="7881582" y="2509891"/>
          <a:ext cx="1421904" cy="722258"/>
        </a:xfrm>
        <a:prstGeom prst="round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Promover los </a:t>
          </a:r>
          <a:r>
            <a:rPr lang="es-ES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derechos</a:t>
          </a:r>
          <a:endParaRPr lang="es-CO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16840" y="2545149"/>
        <a:ext cx="1351388" cy="651742"/>
      </dsp:txXfrm>
    </dsp:sp>
    <dsp:sp modelId="{099B8E5B-6601-4AA1-B8CB-3F80A40E71FD}">
      <dsp:nvSpPr>
        <dsp:cNvPr id="0" name=""/>
        <dsp:cNvSpPr/>
      </dsp:nvSpPr>
      <dsp:spPr>
        <a:xfrm>
          <a:off x="3576817" y="363162"/>
          <a:ext cx="5015717" cy="5015717"/>
        </a:xfrm>
        <a:custGeom>
          <a:avLst/>
          <a:gdLst/>
          <a:ahLst/>
          <a:cxnLst/>
          <a:rect l="0" t="0" r="0" b="0"/>
          <a:pathLst>
            <a:path>
              <a:moveTo>
                <a:pt x="4947105" y="3090462"/>
              </a:moveTo>
              <a:arcTo wR="2507858" hR="2507858" stAng="805992" swAng="941036"/>
            </a:path>
          </a:pathLst>
        </a:custGeom>
        <a:noFill/>
        <a:ln w="635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FF9D1-D1B7-4CAA-B258-260FF19339A3}">
      <dsp:nvSpPr>
        <dsp:cNvPr id="0" name=""/>
        <dsp:cNvSpPr/>
      </dsp:nvSpPr>
      <dsp:spPr>
        <a:xfrm>
          <a:off x="7147047" y="4283215"/>
          <a:ext cx="1421904" cy="72225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Promover la </a:t>
          </a:r>
          <a:r>
            <a:rPr lang="es-ES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movilidad segura</a:t>
          </a:r>
          <a:endParaRPr lang="es-CO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82305" y="4318473"/>
        <a:ext cx="1351388" cy="651742"/>
      </dsp:txXfrm>
    </dsp:sp>
    <dsp:sp modelId="{FE12EB9A-2912-426C-B630-496FB4BCA7B9}">
      <dsp:nvSpPr>
        <dsp:cNvPr id="0" name=""/>
        <dsp:cNvSpPr/>
      </dsp:nvSpPr>
      <dsp:spPr>
        <a:xfrm>
          <a:off x="3576817" y="363162"/>
          <a:ext cx="5015717" cy="5015717"/>
        </a:xfrm>
        <a:custGeom>
          <a:avLst/>
          <a:gdLst/>
          <a:ahLst/>
          <a:cxnLst/>
          <a:rect l="0" t="0" r="0" b="0"/>
          <a:pathLst>
            <a:path>
              <a:moveTo>
                <a:pt x="3709768" y="4708942"/>
              </a:moveTo>
              <a:arcTo wR="2507858" hR="2507858" stAng="3681785" swAng="548242"/>
            </a:path>
          </a:pathLst>
        </a:custGeom>
        <a:noFill/>
        <a:ln w="635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00DA7-CB4B-40C6-A817-BF0BEE85059F}">
      <dsp:nvSpPr>
        <dsp:cNvPr id="0" name=""/>
        <dsp:cNvSpPr/>
      </dsp:nvSpPr>
      <dsp:spPr>
        <a:xfrm>
          <a:off x="5373723" y="5017750"/>
          <a:ext cx="1421904" cy="722258"/>
        </a:xfrm>
        <a:prstGeom prst="round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0" kern="1200" smtClean="0"/>
            <a:t>Aportar a la construcción del </a:t>
          </a:r>
          <a:r>
            <a:rPr lang="es-CO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proyecto de vida</a:t>
          </a:r>
          <a:endParaRPr lang="es-CO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8981" y="5053008"/>
        <a:ext cx="1351388" cy="651742"/>
      </dsp:txXfrm>
    </dsp:sp>
    <dsp:sp modelId="{5EF18255-19FE-47B7-B8D3-B3C7AE58322D}">
      <dsp:nvSpPr>
        <dsp:cNvPr id="0" name=""/>
        <dsp:cNvSpPr/>
      </dsp:nvSpPr>
      <dsp:spPr>
        <a:xfrm>
          <a:off x="3576817" y="363162"/>
          <a:ext cx="5015717" cy="5015717"/>
        </a:xfrm>
        <a:custGeom>
          <a:avLst/>
          <a:gdLst/>
          <a:ahLst/>
          <a:cxnLst/>
          <a:rect l="0" t="0" r="0" b="0"/>
          <a:pathLst>
            <a:path>
              <a:moveTo>
                <a:pt x="1670737" y="4871877"/>
              </a:moveTo>
              <a:arcTo wR="2507858" hR="2507858" stAng="6569972" swAng="548242"/>
            </a:path>
          </a:pathLst>
        </a:custGeom>
        <a:noFill/>
        <a:ln w="635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62754-5E25-456D-AA5B-FA8109DE9A1C}">
      <dsp:nvSpPr>
        <dsp:cNvPr id="0" name=""/>
        <dsp:cNvSpPr/>
      </dsp:nvSpPr>
      <dsp:spPr>
        <a:xfrm>
          <a:off x="3600400" y="4283215"/>
          <a:ext cx="1421904" cy="722258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smtClean="0"/>
            <a:t>Generar </a:t>
          </a:r>
          <a:r>
            <a:rPr lang="es-ES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procesos participativos</a:t>
          </a:r>
          <a:endParaRPr lang="es-CO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5658" y="4318473"/>
        <a:ext cx="1351388" cy="651742"/>
      </dsp:txXfrm>
    </dsp:sp>
    <dsp:sp modelId="{DC78705B-203F-4CAA-BC91-725A0C62DE5E}">
      <dsp:nvSpPr>
        <dsp:cNvPr id="0" name=""/>
        <dsp:cNvSpPr/>
      </dsp:nvSpPr>
      <dsp:spPr>
        <a:xfrm>
          <a:off x="3576817" y="363162"/>
          <a:ext cx="5015717" cy="5015717"/>
        </a:xfrm>
        <a:custGeom>
          <a:avLst/>
          <a:gdLst/>
          <a:ahLst/>
          <a:cxnLst/>
          <a:rect l="0" t="0" r="0" b="0"/>
          <a:pathLst>
            <a:path>
              <a:moveTo>
                <a:pt x="316925" y="3728173"/>
              </a:moveTo>
              <a:arcTo wR="2507858" hR="2507858" stAng="9052973" swAng="941036"/>
            </a:path>
          </a:pathLst>
        </a:custGeom>
        <a:noFill/>
        <a:ln w="635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71BBAF-91BE-474D-83B4-4E3A7BB2C83F}">
      <dsp:nvSpPr>
        <dsp:cNvPr id="0" name=""/>
        <dsp:cNvSpPr/>
      </dsp:nvSpPr>
      <dsp:spPr>
        <a:xfrm>
          <a:off x="2865865" y="2509891"/>
          <a:ext cx="1421904" cy="722258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Respetar la diferencia </a:t>
          </a:r>
          <a:endParaRPr lang="es-CO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1123" y="2545149"/>
        <a:ext cx="1351388" cy="651742"/>
      </dsp:txXfrm>
    </dsp:sp>
    <dsp:sp modelId="{F035CF62-7497-41BF-8B7E-2DB5163EB6BE}">
      <dsp:nvSpPr>
        <dsp:cNvPr id="0" name=""/>
        <dsp:cNvSpPr/>
      </dsp:nvSpPr>
      <dsp:spPr>
        <a:xfrm>
          <a:off x="3576817" y="363162"/>
          <a:ext cx="5015717" cy="5015717"/>
        </a:xfrm>
        <a:custGeom>
          <a:avLst/>
          <a:gdLst/>
          <a:ahLst/>
          <a:cxnLst/>
          <a:rect l="0" t="0" r="0" b="0"/>
          <a:pathLst>
            <a:path>
              <a:moveTo>
                <a:pt x="68611" y="1925254"/>
              </a:moveTo>
              <a:arcTo wR="2507858" hR="2507858" stAng="11605992" swAng="941036"/>
            </a:path>
          </a:pathLst>
        </a:custGeom>
        <a:noFill/>
        <a:ln w="635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FAD50-B887-4CC2-AF3C-02EE7D37DA58}">
      <dsp:nvSpPr>
        <dsp:cNvPr id="0" name=""/>
        <dsp:cNvSpPr/>
      </dsp:nvSpPr>
      <dsp:spPr>
        <a:xfrm>
          <a:off x="3600400" y="736568"/>
          <a:ext cx="1421904" cy="72225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/>
            <a:t>Se cimienta sobre la </a:t>
          </a: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dignidad</a:t>
          </a:r>
          <a:endParaRPr lang="es-CO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5658" y="771826"/>
        <a:ext cx="1351388" cy="651742"/>
      </dsp:txXfrm>
    </dsp:sp>
    <dsp:sp modelId="{9942E5F3-ECCF-4BB0-980A-462BDA01CE07}">
      <dsp:nvSpPr>
        <dsp:cNvPr id="0" name=""/>
        <dsp:cNvSpPr/>
      </dsp:nvSpPr>
      <dsp:spPr>
        <a:xfrm>
          <a:off x="3576817" y="363162"/>
          <a:ext cx="5015717" cy="5015717"/>
        </a:xfrm>
        <a:custGeom>
          <a:avLst/>
          <a:gdLst/>
          <a:ahLst/>
          <a:cxnLst/>
          <a:rect l="0" t="0" r="0" b="0"/>
          <a:pathLst>
            <a:path>
              <a:moveTo>
                <a:pt x="1305948" y="306775"/>
              </a:moveTo>
              <a:arcTo wR="2507858" hR="2507858" stAng="14481785" swAng="548242"/>
            </a:path>
          </a:pathLst>
        </a:custGeom>
        <a:noFill/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890D7-52CE-43C6-85E0-37C3291FE61D}">
      <dsp:nvSpPr>
        <dsp:cNvPr id="0" name=""/>
        <dsp:cNvSpPr/>
      </dsp:nvSpPr>
      <dsp:spPr>
        <a:xfrm>
          <a:off x="0" y="0"/>
          <a:ext cx="4951416" cy="8076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Plataforma se habilita el 15 de junio</a:t>
          </a:r>
          <a:endParaRPr lang="es-CO" sz="1500" kern="1200" dirty="0"/>
        </a:p>
      </dsp:txBody>
      <dsp:txXfrm>
        <a:off x="23656" y="23656"/>
        <a:ext cx="3985369" cy="760366"/>
      </dsp:txXfrm>
    </dsp:sp>
    <dsp:sp modelId="{8933A229-BD36-411B-979E-705E1AF21851}">
      <dsp:nvSpPr>
        <dsp:cNvPr id="0" name=""/>
        <dsp:cNvSpPr/>
      </dsp:nvSpPr>
      <dsp:spPr>
        <a:xfrm>
          <a:off x="369748" y="919856"/>
          <a:ext cx="4951416" cy="807678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Del 1 al 10 junio se envían usuario y contraseña a cada líder de calidad. </a:t>
          </a:r>
          <a:endParaRPr lang="es-CO" sz="1500" kern="1200" dirty="0"/>
        </a:p>
      </dsp:txBody>
      <dsp:txXfrm>
        <a:off x="393404" y="943512"/>
        <a:ext cx="4009364" cy="760366"/>
      </dsp:txXfrm>
    </dsp:sp>
    <dsp:sp modelId="{EF1BF2F6-5934-4E89-BA7C-5F8317E28057}">
      <dsp:nvSpPr>
        <dsp:cNvPr id="0" name=""/>
        <dsp:cNvSpPr/>
      </dsp:nvSpPr>
      <dsp:spPr>
        <a:xfrm>
          <a:off x="739497" y="1839713"/>
          <a:ext cx="4951416" cy="807678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Líder de calidad coordinad con experiencias el cargue en la plataforma. Solo puede subir las 4 de su ETC.</a:t>
          </a:r>
          <a:endParaRPr lang="es-CO" sz="1500" kern="1200" dirty="0"/>
        </a:p>
      </dsp:txBody>
      <dsp:txXfrm>
        <a:off x="763153" y="1863369"/>
        <a:ext cx="4009364" cy="760366"/>
      </dsp:txXfrm>
    </dsp:sp>
    <dsp:sp modelId="{26B8C2C2-3448-4988-BA0F-B97E2AB7AAFE}">
      <dsp:nvSpPr>
        <dsp:cNvPr id="0" name=""/>
        <dsp:cNvSpPr/>
      </dsp:nvSpPr>
      <dsp:spPr>
        <a:xfrm>
          <a:off x="1109245" y="2759569"/>
          <a:ext cx="4951416" cy="807678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Informaremos los tiempos de uso de la plataforma para cada ETC, evitando congestión en la misma. Pico y Placa</a:t>
          </a:r>
          <a:endParaRPr lang="es-CO" sz="1500" kern="1200" dirty="0"/>
        </a:p>
      </dsp:txBody>
      <dsp:txXfrm>
        <a:off x="1132901" y="2783225"/>
        <a:ext cx="4009364" cy="760366"/>
      </dsp:txXfrm>
    </dsp:sp>
    <dsp:sp modelId="{174C8BF5-6696-4D3D-91D7-1994AE56055A}">
      <dsp:nvSpPr>
        <dsp:cNvPr id="0" name=""/>
        <dsp:cNvSpPr/>
      </dsp:nvSpPr>
      <dsp:spPr>
        <a:xfrm>
          <a:off x="1478994" y="3679426"/>
          <a:ext cx="4951416" cy="807678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La plataforma será igual a la de 2015 en estructura y funcionamiento. </a:t>
          </a:r>
          <a:endParaRPr lang="es-CO" sz="1500" kern="1200" dirty="0"/>
        </a:p>
      </dsp:txBody>
      <dsp:txXfrm>
        <a:off x="1502650" y="3703082"/>
        <a:ext cx="4009364" cy="760366"/>
      </dsp:txXfrm>
    </dsp:sp>
    <dsp:sp modelId="{54CF20BC-C35D-4FA5-8480-5E49D36A70A7}">
      <dsp:nvSpPr>
        <dsp:cNvPr id="0" name=""/>
        <dsp:cNvSpPr/>
      </dsp:nvSpPr>
      <dsp:spPr>
        <a:xfrm>
          <a:off x="4426425" y="590054"/>
          <a:ext cx="524991" cy="524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/>
        </a:p>
      </dsp:txBody>
      <dsp:txXfrm>
        <a:off x="4544548" y="590054"/>
        <a:ext cx="288745" cy="395056"/>
      </dsp:txXfrm>
    </dsp:sp>
    <dsp:sp modelId="{26A0B7DD-9A6E-4968-90BF-FA0AAF6DDED4}">
      <dsp:nvSpPr>
        <dsp:cNvPr id="0" name=""/>
        <dsp:cNvSpPr/>
      </dsp:nvSpPr>
      <dsp:spPr>
        <a:xfrm>
          <a:off x="4796173" y="1509910"/>
          <a:ext cx="524991" cy="524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/>
        </a:p>
      </dsp:txBody>
      <dsp:txXfrm>
        <a:off x="4914296" y="1509910"/>
        <a:ext cx="288745" cy="395056"/>
      </dsp:txXfrm>
    </dsp:sp>
    <dsp:sp modelId="{B4F1DEA9-56EE-4DDE-9238-723585F3B2F4}">
      <dsp:nvSpPr>
        <dsp:cNvPr id="0" name=""/>
        <dsp:cNvSpPr/>
      </dsp:nvSpPr>
      <dsp:spPr>
        <a:xfrm>
          <a:off x="5165922" y="2416306"/>
          <a:ext cx="524991" cy="524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/>
        </a:p>
      </dsp:txBody>
      <dsp:txXfrm>
        <a:off x="5284045" y="2416306"/>
        <a:ext cx="288745" cy="395056"/>
      </dsp:txXfrm>
    </dsp:sp>
    <dsp:sp modelId="{6B7F1F42-1971-48B2-91E4-F8E49C8E8A79}">
      <dsp:nvSpPr>
        <dsp:cNvPr id="0" name=""/>
        <dsp:cNvSpPr/>
      </dsp:nvSpPr>
      <dsp:spPr>
        <a:xfrm>
          <a:off x="5535671" y="3345136"/>
          <a:ext cx="524991" cy="5249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300" kern="1200"/>
        </a:p>
      </dsp:txBody>
      <dsp:txXfrm>
        <a:off x="5653794" y="3345136"/>
        <a:ext cx="288745" cy="395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A6D14A-DD86-438B-B824-ED34DE8F713E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D2312B-7B0C-4012-B59F-E0B1D13E9B6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2677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5F8DD-32ED-4704-88C7-9B8BFAE6AC66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665673-74FF-46A3-BCE6-AADA931190A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8028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5673-74FF-46A3-BCE6-AADA931190AA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963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65673-74FF-46A3-BCE6-AADA931190AA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37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678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59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45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01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18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140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4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7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31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311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427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245A99-0CE7-4AED-B4DD-40690EA14FB1}" type="datetimeFigureOut">
              <a:rPr lang="es-CO" smtClean="0"/>
              <a:t>28/04/2016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B4F4-D2F9-4674-BF5E-C9AC4280322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684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2.jp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microsoft.com/office/2007/relationships/diagramDrawing" Target="../diagrams/drawin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allopez@mineducacion.gov.co" TargetMode="Externa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0"/>
            <a:ext cx="9144000" cy="335699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4" name="3 Grupo"/>
          <p:cNvGrpSpPr/>
          <p:nvPr/>
        </p:nvGrpSpPr>
        <p:grpSpPr>
          <a:xfrm>
            <a:off x="6156176" y="6200010"/>
            <a:ext cx="2919247" cy="613366"/>
            <a:chOff x="6189257" y="6093296"/>
            <a:chExt cx="2919247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7" name="AutoShape 2" descr="Resultado de imagen para imagen de la paz en colomb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79" y="1092878"/>
            <a:ext cx="8582379" cy="44963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2 CuadroTexto"/>
          <p:cNvSpPr txBox="1"/>
          <p:nvPr/>
        </p:nvSpPr>
        <p:spPr>
          <a:xfrm>
            <a:off x="460375" y="6275860"/>
            <a:ext cx="569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FF0000"/>
                </a:solidFill>
              </a:rPr>
              <a:t>Ley General de Educación 155 de 1994, Art. 164 a 167 / Decreto 1581 de </a:t>
            </a:r>
            <a:r>
              <a:rPr lang="es-CO" sz="1200" b="1" dirty="0" smtClean="0">
                <a:solidFill>
                  <a:srgbClr val="FF0000"/>
                </a:solidFill>
              </a:rPr>
              <a:t>1994</a:t>
            </a:r>
          </a:p>
          <a:p>
            <a:pPr algn="ctr"/>
            <a:r>
              <a:rPr lang="es-CO" sz="1200" b="1" dirty="0"/>
              <a:t>Mejorar la Calidad y Cobertura de la Educación Preescolar, Básica y </a:t>
            </a:r>
            <a:r>
              <a:rPr lang="es-CO" sz="1200" b="1" dirty="0" smtClean="0"/>
              <a:t>Media</a:t>
            </a:r>
            <a:endParaRPr lang="es-CO" sz="1200" b="1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220453"/>
            <a:ext cx="6745514" cy="670399"/>
          </a:xfrm>
        </p:spPr>
        <p:txBody>
          <a:bodyPr>
            <a:noAutofit/>
          </a:bodyPr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  <a:latin typeface="+mn-lt"/>
              </a:rPr>
              <a:t>Foro Educativo Nacional</a:t>
            </a:r>
            <a:endParaRPr lang="es-CO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09076" y="5704502"/>
            <a:ext cx="4095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Alejandra López – Gerente FEN 2016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6735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633845" y="26064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Qué esperamos de las experiencias.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7544" y="186321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Evidencien </a:t>
            </a:r>
            <a:r>
              <a:rPr lang="es-E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construcción de conocimiento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a través de la interacción con el entorno social, cultural y natural. </a:t>
            </a:r>
            <a:endParaRPr lang="es-ES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Evidencia al </a:t>
            </a:r>
            <a:r>
              <a:rPr lang="es-E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docente que actúa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</a:rPr>
              <a:t>como mediador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entre el contenido y los/las estudiantes, proporcionando las ayudas 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para el avance progresivo de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los saberes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Docentes y estudiantes protagonistas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del proceso de enseñanza y aprendizaje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C00000"/>
                </a:solidFill>
                <a:latin typeface="Arial" panose="020B0604020202020204" pitchFamily="34" charset="0"/>
              </a:rPr>
              <a:t>Articulan </a:t>
            </a:r>
            <a:r>
              <a:rPr lang="es-ES" sz="1600" dirty="0">
                <a:solidFill>
                  <a:srgbClr val="C00000"/>
                </a:solidFill>
                <a:latin typeface="Arial" panose="020B0604020202020204" pitchFamily="34" charset="0"/>
              </a:rPr>
              <a:t>los contenidos </a:t>
            </a: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los intereses de los y las estudiantes. </a:t>
            </a:r>
            <a:endParaRPr lang="es-ES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E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Evidencia el </a:t>
            </a:r>
            <a:r>
              <a:rPr lang="es-ES" sz="1600" dirty="0">
                <a:solidFill>
                  <a:srgbClr val="000000"/>
                </a:solidFill>
                <a:latin typeface="Arial" panose="020B0604020202020204" pitchFamily="34" charset="0"/>
              </a:rPr>
              <a:t>propósito, finalidad y contenidos a trabajar, la secuencialidad de los contenidos, la metodología de enseñanza y el proceso de evaluación.</a:t>
            </a:r>
            <a:endParaRPr lang="es-CO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28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233039"/>
            <a:ext cx="6192687" cy="481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Escuelas que promueven la convivencia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56176" y="6200010"/>
            <a:ext cx="2919247" cy="613366"/>
            <a:chOff x="6189257" y="6093296"/>
            <a:chExt cx="2919247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39" y="4489010"/>
            <a:ext cx="3024336" cy="203838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229516" y="84700"/>
            <a:ext cx="666405" cy="82402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2</a:t>
            </a:r>
            <a:endParaRPr lang="es-CO" sz="5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229763" y="1516051"/>
            <a:ext cx="6942620" cy="581831"/>
          </a:xfrm>
          <a:prstGeom prst="roundRect">
            <a:avLst/>
          </a:prstGeom>
          <a:solidFill>
            <a:srgbClr val="C00000"/>
          </a:solidFill>
        </p:spPr>
        <p:txBody>
          <a:bodyPr wrap="square" tIns="108000" bIns="108000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Apropiar el rol de </a:t>
            </a:r>
            <a:r>
              <a:rPr lang="es-CO" dirty="0">
                <a:solidFill>
                  <a:schemeClr val="bg1"/>
                </a:solidFill>
              </a:rPr>
              <a:t>la escuela en la construcción de una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de paz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229269" y="2254716"/>
            <a:ext cx="6943131" cy="888298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tIns="108000" bIns="108000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Generar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acuerdos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la convivencia</a:t>
            </a:r>
            <a:r>
              <a:rPr lang="es-CO" dirty="0">
                <a:solidFill>
                  <a:schemeClr val="bg1"/>
                </a:solidFill>
              </a:rPr>
              <a:t>, incluyendo la actualización de manuales de convivencia con enfoque de derechos y de género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229268" y="3259097"/>
            <a:ext cx="6943131" cy="581831"/>
          </a:xfrm>
          <a:prstGeom prst="roundRect">
            <a:avLst/>
          </a:prstGeom>
          <a:solidFill>
            <a:srgbClr val="800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tIns="108000" bIns="108000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Promover y generar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democráticas </a:t>
            </a:r>
            <a:endParaRPr lang="es-C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229269" y="4004814"/>
            <a:ext cx="6943129" cy="58183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txBody>
          <a:bodyPr wrap="square" tIns="108000" bIns="108000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Identificar elementos para un adecuado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manejo de </a:t>
            </a:r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conflictos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851919" y="493880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 “la convivencia se aprende, se construye y se enseña</a:t>
            </a:r>
            <a:r>
              <a:rPr lang="es-ES" sz="2000" i="1" dirty="0" smtClean="0"/>
              <a:t>”</a:t>
            </a:r>
          </a:p>
          <a:p>
            <a:pPr algn="ctr"/>
            <a:r>
              <a:rPr lang="es-ES" sz="1400" dirty="0"/>
              <a:t>Toro y Rodríguez, 2001</a:t>
            </a:r>
            <a:endParaRPr lang="es-CO" sz="1600" i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633845" y="26064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Qué esperamos de las experiencias.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60446" y="1407643"/>
            <a:ext cx="79928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</a:rPr>
              <a:t>Promuevan el desarrollo de </a:t>
            </a:r>
            <a:r>
              <a:rPr lang="es-CO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ambientes democráticos, incluyentes y pacíficos</a:t>
            </a:r>
            <a:r>
              <a:rPr lang="es-CO" sz="1600" dirty="0">
                <a:latin typeface="Arial" panose="020B0604020202020204" pitchFamily="34" charset="0"/>
              </a:rPr>
              <a:t>.</a:t>
            </a:r>
            <a:endParaRPr lang="es-CO" sz="1600" dirty="0" smtClean="0"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CO" sz="16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600" dirty="0">
                <a:latin typeface="Arial" panose="020B0604020202020204" pitchFamily="34" charset="0"/>
              </a:rPr>
              <a:t>Implementación de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</a:rPr>
              <a:t>procesos de promoción de la convivencia escolar </a:t>
            </a:r>
            <a:r>
              <a:rPr lang="es-CO" sz="1600" dirty="0">
                <a:latin typeface="Arial" panose="020B0604020202020204" pitchFamily="34" charset="0"/>
              </a:rPr>
              <a:t>y prevención de factores de riesgo.  </a:t>
            </a:r>
            <a:endParaRPr lang="es-CO" sz="1600" dirty="0" smtClean="0"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</a:rPr>
              <a:t>Involucra </a:t>
            </a:r>
            <a:r>
              <a:rPr lang="es-CO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instancias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</a:rPr>
              <a:t>de participación</a:t>
            </a:r>
            <a:r>
              <a:rPr lang="es-CO" sz="1600" dirty="0">
                <a:latin typeface="Arial" panose="020B0604020202020204" pitchFamily="34" charset="0"/>
              </a:rPr>
              <a:t> del gobierno </a:t>
            </a:r>
            <a:r>
              <a:rPr lang="es-CO" sz="1600" dirty="0" smtClean="0">
                <a:latin typeface="Arial" panose="020B0604020202020204" pitchFamily="34" charset="0"/>
              </a:rPr>
              <a:t>escolar, </a:t>
            </a:r>
            <a:r>
              <a:rPr lang="es-CO" sz="1600" dirty="0">
                <a:latin typeface="Arial" panose="020B0604020202020204" pitchFamily="34" charset="0"/>
              </a:rPr>
              <a:t>vinculadas con procesos de promoción de la convivencia</a:t>
            </a:r>
            <a:r>
              <a:rPr lang="es-CO" sz="1600" dirty="0" smtClean="0">
                <a:latin typeface="Arial" panose="020B0604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</a:rPr>
              <a:t>Evidencia la </a:t>
            </a:r>
            <a:r>
              <a:rPr lang="es-CO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transformación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</a:rPr>
              <a:t>institucional</a:t>
            </a:r>
            <a:r>
              <a:rPr lang="es-CO" sz="1600" dirty="0">
                <a:latin typeface="Arial" panose="020B0604020202020204" pitchFamily="34" charset="0"/>
              </a:rPr>
              <a:t>, práctica y ajuste de los manuales de convivencia</a:t>
            </a:r>
            <a:r>
              <a:rPr lang="es-CO" sz="1600" dirty="0" smtClean="0">
                <a:latin typeface="Arial" panose="020B0604020202020204" pitchFamily="34" charset="0"/>
              </a:rPr>
              <a:t>.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</a:rPr>
              <a:t>Hay evidencia de elementos como </a:t>
            </a:r>
            <a:r>
              <a:rPr lang="es-CO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resolución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</a:rPr>
              <a:t>pacífica de conflictos y fomento de trabajo colaborativo</a:t>
            </a:r>
            <a:r>
              <a:rPr lang="es-CO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CO" sz="1600" dirty="0"/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</a:rPr>
              <a:t>Participación de las familias </a:t>
            </a:r>
            <a:r>
              <a:rPr lang="es-CO" sz="1600" dirty="0">
                <a:latin typeface="Arial" panose="020B0604020202020204" pitchFamily="34" charset="0"/>
              </a:rPr>
              <a:t>en los procesos de promoción de la convivencia escolar</a:t>
            </a:r>
            <a:r>
              <a:rPr lang="es-CO" sz="1600" dirty="0" smtClean="0">
                <a:latin typeface="Arial" panose="020B0604020202020204" pitchFamily="34" charset="0"/>
              </a:rPr>
              <a:t>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7062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799411755"/>
              </p:ext>
            </p:extLst>
          </p:nvPr>
        </p:nvGraphicFramePr>
        <p:xfrm>
          <a:off x="-1548680" y="927318"/>
          <a:ext cx="12169352" cy="5742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6811" y="206201"/>
            <a:ext cx="5400600" cy="496318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1"/>
            <a:r>
              <a:rPr lang="es-CO" sz="2800" b="1" dirty="0">
                <a:solidFill>
                  <a:schemeClr val="bg1"/>
                </a:solidFill>
                <a:latin typeface="+mn-lt"/>
              </a:rPr>
              <a:t>Escuelas seguras e </a:t>
            </a:r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incluyentes 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56176" y="6200010"/>
            <a:ext cx="2919247" cy="613366"/>
            <a:chOff x="6189257" y="6093296"/>
            <a:chExt cx="2919247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3" name="Rectángulo 12"/>
          <p:cNvSpPr/>
          <p:nvPr/>
        </p:nvSpPr>
        <p:spPr>
          <a:xfrm>
            <a:off x="1487671" y="93090"/>
            <a:ext cx="652432" cy="72254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CO" sz="5400" dirty="0"/>
              <a:t>3</a:t>
            </a:r>
          </a:p>
        </p:txBody>
      </p:sp>
      <p:pic>
        <p:nvPicPr>
          <p:cNvPr id="1026" name="Picture 2" descr="Resultado de imagen para escuelas seguras y saludabl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23697"/>
            <a:ext cx="3456878" cy="15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633845" y="26064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Qué esperamos de las experiencias.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3528" y="1556792"/>
            <a:ext cx="45050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Orientadas 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garantizar la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seguridad física, cuidado y protección </a:t>
            </a:r>
            <a:r>
              <a:rPr lang="es-CO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niños, </a:t>
            </a:r>
            <a:r>
              <a:rPr lang="es-CO" sz="16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niñas y jóvenes.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trabajo en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prevención y mitigación de riesgos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relacionados con el conflicto armado y la violencia. </a:t>
            </a:r>
            <a:endParaRPr lang="es-CO" sz="16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Evidencian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 de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inclusión de poblaciones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hayan sido o sean potenciales víctimas de algún tipo de discriminación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Evidencian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CO" sz="1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con la comunidad </a:t>
            </a:r>
            <a:r>
              <a:rPr lang="es-C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 otros actores/sectores externos al establecimiento educativo</a:t>
            </a:r>
            <a:r>
              <a:rPr lang="es-CO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59" y="1980549"/>
            <a:ext cx="4049141" cy="30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737276" y="260648"/>
            <a:ext cx="7723156" cy="481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Cronograma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036"/>
            <a:ext cx="9144000" cy="40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6131701" y="6183606"/>
            <a:ext cx="2919247" cy="613366"/>
            <a:chOff x="6189257" y="6093296"/>
            <a:chExt cx="2919247" cy="757382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1" y="709131"/>
            <a:ext cx="7458558" cy="61406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23823" y="6309320"/>
            <a:ext cx="609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</a:rPr>
              <a:t>Notas: </a:t>
            </a:r>
          </a:p>
          <a:p>
            <a:pPr marL="342900" indent="-342900">
              <a:buAutoNum type="arabicPeriod"/>
            </a:pPr>
            <a:r>
              <a:rPr lang="es-CO" sz="800" dirty="0" smtClean="0">
                <a:solidFill>
                  <a:schemeClr val="bg1"/>
                </a:solidFill>
              </a:rPr>
              <a:t>Preferiblemente  proyecto debe ser de un establecimiento de Jornada Única. </a:t>
            </a:r>
          </a:p>
          <a:p>
            <a:pPr marL="342900" indent="-342900">
              <a:buAutoNum type="arabicPeriod"/>
            </a:pPr>
            <a:r>
              <a:rPr lang="es-CO" sz="800" dirty="0" smtClean="0">
                <a:solidFill>
                  <a:schemeClr val="bg1"/>
                </a:solidFill>
              </a:rPr>
              <a:t>Las Secretarías pueden presentan proyecto para ser evaluado en Foro Regional con opción de ser seleccionad para Foro Nacional.</a:t>
            </a:r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28037"/>
            <a:ext cx="7776864" cy="4810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Propuesta metodológica para Foros Territoriales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50493" y="5870684"/>
            <a:ext cx="1266150" cy="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633845" y="26064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Metodología del Foro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14259" y="1099555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 FORO TERRITORIAL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94803" y="108378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FORO TERRITORIAL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309063" y="108378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POST FORO TERRITORIAL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3050563" y="1310982"/>
            <a:ext cx="0" cy="5029247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156176" y="1268760"/>
            <a:ext cx="0" cy="5029247"/>
          </a:xfrm>
          <a:prstGeom prst="line">
            <a:avLst/>
          </a:prstGeom>
          <a:ln w="5715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240507" y="1905946"/>
            <a:ext cx="27564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Secretaría de Educación </a:t>
            </a:r>
          </a:p>
          <a:p>
            <a:endParaRPr lang="es-CO" sz="1400" dirty="0"/>
          </a:p>
          <a:p>
            <a:r>
              <a:rPr lang="es-CO" sz="1400" dirty="0" smtClean="0"/>
              <a:t>a) </a:t>
            </a:r>
            <a:r>
              <a:rPr lang="es-CO" sz="1400" b="1" dirty="0" smtClean="0"/>
              <a:t>Convoca.</a:t>
            </a:r>
          </a:p>
          <a:p>
            <a:r>
              <a:rPr lang="es-CO" sz="1400" dirty="0" smtClean="0"/>
              <a:t>Centros de Desarrollo Infantil</a:t>
            </a:r>
          </a:p>
          <a:p>
            <a:r>
              <a:rPr lang="es-CO" sz="1400" dirty="0" smtClean="0"/>
              <a:t>Estabelecimientos Educativos</a:t>
            </a:r>
          </a:p>
          <a:p>
            <a:r>
              <a:rPr lang="es-CO" sz="1400" dirty="0" smtClean="0"/>
              <a:t>Docentes</a:t>
            </a:r>
          </a:p>
          <a:p>
            <a:r>
              <a:rPr lang="es-CO" sz="1400" dirty="0" smtClean="0"/>
              <a:t>Estudiantes</a:t>
            </a:r>
          </a:p>
          <a:p>
            <a:endParaRPr lang="es-CO" sz="1400" dirty="0"/>
          </a:p>
          <a:p>
            <a:r>
              <a:rPr lang="es-CO" sz="1400" dirty="0" smtClean="0"/>
              <a:t>b) </a:t>
            </a:r>
            <a:r>
              <a:rPr lang="es-CO" sz="1400" b="1" dirty="0" smtClean="0"/>
              <a:t>Comité Evaluador </a:t>
            </a:r>
            <a:r>
              <a:rPr lang="es-CO" sz="1400" dirty="0" smtClean="0"/>
              <a:t>así:</a:t>
            </a:r>
          </a:p>
          <a:p>
            <a:endParaRPr lang="es-CO" sz="1400" dirty="0"/>
          </a:p>
          <a:p>
            <a:pPr marL="342900" indent="-342900">
              <a:buAutoNum type="arabicPeriod"/>
            </a:pPr>
            <a:r>
              <a:rPr lang="es-CO" sz="1400" dirty="0" smtClean="0"/>
              <a:t>Primera Infancia</a:t>
            </a:r>
          </a:p>
          <a:p>
            <a:pPr marL="342900" indent="-342900">
              <a:buAutoNum type="arabicPeriod"/>
            </a:pPr>
            <a:r>
              <a:rPr lang="es-CO" sz="1400" dirty="0" smtClean="0"/>
              <a:t>Calidad Básica Sugerencia comité de convivencia.</a:t>
            </a:r>
          </a:p>
          <a:p>
            <a:endParaRPr lang="es-CO" sz="1400" dirty="0" smtClean="0"/>
          </a:p>
          <a:p>
            <a:r>
              <a:rPr lang="es-CO" sz="1400" dirty="0" smtClean="0"/>
              <a:t>c) </a:t>
            </a:r>
            <a:r>
              <a:rPr lang="es-CO" sz="1400" b="1" dirty="0" smtClean="0"/>
              <a:t>Preselección de experiencias</a:t>
            </a:r>
            <a:r>
              <a:rPr lang="es-CO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/>
              <a:t>9 de básica (3 por eje temático)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/>
              <a:t>1 Primera infancia. </a:t>
            </a:r>
            <a:endParaRPr lang="es-CO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241377" y="1925240"/>
            <a:ext cx="27935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CO" sz="1400" dirty="0" smtClean="0"/>
              <a:t>Desarrollo de la agenda:</a:t>
            </a:r>
          </a:p>
          <a:p>
            <a:endParaRPr lang="es-CO" sz="1400" dirty="0" smtClean="0"/>
          </a:p>
          <a:p>
            <a:r>
              <a:rPr lang="es-CO" sz="1400" dirty="0" smtClean="0"/>
              <a:t>1. Instalación </a:t>
            </a:r>
          </a:p>
          <a:p>
            <a:r>
              <a:rPr lang="es-CO" sz="1400" dirty="0" smtClean="0"/>
              <a:t>2. Presentación de Pilo Paga</a:t>
            </a:r>
          </a:p>
          <a:p>
            <a:r>
              <a:rPr lang="es-CO" sz="1400" dirty="0" smtClean="0"/>
              <a:t>3. Ponencia de experto o docente </a:t>
            </a:r>
          </a:p>
          <a:p>
            <a:r>
              <a:rPr lang="es-CO" sz="1400" dirty="0" smtClean="0"/>
              <a:t>4. Presentación del MEN</a:t>
            </a:r>
          </a:p>
          <a:p>
            <a:r>
              <a:rPr lang="es-CO" sz="1400" dirty="0" smtClean="0"/>
              <a:t>5. Conformación de comité evaluador</a:t>
            </a:r>
          </a:p>
          <a:p>
            <a:r>
              <a:rPr lang="es-CO" sz="1400" dirty="0" smtClean="0"/>
              <a:t>6. Presentación de 10 experiencias:</a:t>
            </a:r>
          </a:p>
          <a:p>
            <a:endParaRPr lang="es-C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/>
              <a:t>3 por eje temático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/>
              <a:t>1 primera infancia</a:t>
            </a:r>
          </a:p>
          <a:p>
            <a:endParaRPr lang="es-CO" sz="1400" dirty="0" smtClean="0"/>
          </a:p>
          <a:p>
            <a:r>
              <a:rPr lang="es-CO" sz="1400" dirty="0" smtClean="0"/>
              <a:t>8. Evaluación</a:t>
            </a:r>
          </a:p>
          <a:p>
            <a:pPr marL="800100" lvl="1" indent="-342900">
              <a:buAutoNum type="alphaLcParenR"/>
            </a:pPr>
            <a:r>
              <a:rPr lang="es-CO" sz="1400" dirty="0" smtClean="0"/>
              <a:t>Publico </a:t>
            </a:r>
          </a:p>
          <a:p>
            <a:pPr marL="800100" lvl="1" indent="-342900">
              <a:buAutoNum type="alphaLcParenR"/>
            </a:pPr>
            <a:r>
              <a:rPr lang="es-CO" sz="1400" dirty="0" smtClean="0"/>
              <a:t>Comité evaluador</a:t>
            </a:r>
            <a:endParaRPr lang="es-CO" sz="1400" dirty="0"/>
          </a:p>
          <a:p>
            <a:endParaRPr lang="es-CO" sz="1400" dirty="0" smtClean="0"/>
          </a:p>
          <a:p>
            <a:r>
              <a:rPr lang="es-CO" sz="1400" dirty="0" smtClean="0"/>
              <a:t>7. Selección de experiencias: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/>
              <a:t>1 por eje temático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smtClean="0"/>
              <a:t>1 de primera infancia. </a:t>
            </a:r>
            <a:endParaRPr lang="es-CO" sz="1400" dirty="0"/>
          </a:p>
          <a:p>
            <a:r>
              <a:rPr lang="es-CO" sz="1400" dirty="0" smtClean="0"/>
              <a:t> Total 4 experiencias. </a:t>
            </a:r>
            <a:endParaRPr lang="es-CO" sz="1400" dirty="0"/>
          </a:p>
          <a:p>
            <a:endParaRPr lang="es-CO" sz="1400" dirty="0" smtClean="0"/>
          </a:p>
        </p:txBody>
      </p:sp>
      <p:sp>
        <p:nvSpPr>
          <p:cNvPr id="18" name="CuadroTexto 17"/>
          <p:cNvSpPr txBox="1"/>
          <p:nvPr/>
        </p:nvSpPr>
        <p:spPr>
          <a:xfrm>
            <a:off x="6277403" y="1925240"/>
            <a:ext cx="26944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Líder de Calidad recibe usuario y contraseña a la plataforma</a:t>
            </a:r>
          </a:p>
          <a:p>
            <a:endParaRPr lang="es-CO" sz="1400" dirty="0"/>
          </a:p>
          <a:p>
            <a:r>
              <a:rPr lang="es-CO" sz="1400" dirty="0" smtClean="0"/>
              <a:t>Experiencias hacen ajustes con base en recomendaciones del comité evaluador</a:t>
            </a:r>
          </a:p>
          <a:p>
            <a:endParaRPr lang="es-CO" sz="1400" dirty="0"/>
          </a:p>
          <a:p>
            <a:r>
              <a:rPr lang="es-CO" sz="1400" dirty="0" smtClean="0"/>
              <a:t>Líder de calidad coordina el cargue de la experiencia así:</a:t>
            </a:r>
          </a:p>
          <a:p>
            <a:endParaRPr lang="es-CO" sz="1400" dirty="0"/>
          </a:p>
          <a:p>
            <a:pPr marL="342900" indent="-342900">
              <a:buAutoNum type="arabicPeriod"/>
            </a:pPr>
            <a:r>
              <a:rPr lang="es-CO" sz="1400" dirty="0" smtClean="0"/>
              <a:t>Diligenciar información básica de la experiencia</a:t>
            </a:r>
          </a:p>
          <a:p>
            <a:pPr marL="342900" indent="-342900">
              <a:buAutoNum type="arabicPeriod"/>
            </a:pPr>
            <a:r>
              <a:rPr lang="es-CO" sz="1400" dirty="0" smtClean="0"/>
              <a:t>Cargar ficha diligenciada en PDF</a:t>
            </a:r>
          </a:p>
          <a:p>
            <a:pPr marL="342900" indent="-342900">
              <a:buAutoNum type="arabicPeriod"/>
            </a:pPr>
            <a:r>
              <a:rPr lang="es-CO" sz="1400" dirty="0" smtClean="0"/>
              <a:t>Cargar Video. </a:t>
            </a:r>
          </a:p>
          <a:p>
            <a:pPr marL="342900" indent="-342900">
              <a:buAutoNum type="arabicPeriod"/>
            </a:pPr>
            <a:endParaRPr lang="es-CO" sz="1400" dirty="0"/>
          </a:p>
          <a:p>
            <a:r>
              <a:rPr lang="es-CO" sz="1400" dirty="0" smtClean="0"/>
              <a:t>Plazo de cargue del 15 de Junio al 30 de agosto. Según cronograma, se organizarán fechas por ETC para subir experiencia. 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5343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angular 52"/>
          <p:cNvCxnSpPr/>
          <p:nvPr/>
        </p:nvCxnSpPr>
        <p:spPr>
          <a:xfrm flipV="1">
            <a:off x="3231507" y="5141805"/>
            <a:ext cx="1197916" cy="37310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angular 50"/>
          <p:cNvCxnSpPr/>
          <p:nvPr/>
        </p:nvCxnSpPr>
        <p:spPr>
          <a:xfrm>
            <a:off x="3486813" y="3830095"/>
            <a:ext cx="849964" cy="86315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angular 22"/>
          <p:cNvCxnSpPr/>
          <p:nvPr/>
        </p:nvCxnSpPr>
        <p:spPr>
          <a:xfrm flipV="1">
            <a:off x="3399453" y="2786325"/>
            <a:ext cx="862025" cy="217787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/>
          <p:nvPr/>
        </p:nvCxnSpPr>
        <p:spPr>
          <a:xfrm>
            <a:off x="2242785" y="1233344"/>
            <a:ext cx="1472822" cy="529918"/>
          </a:xfrm>
          <a:prstGeom prst="bentConnector3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rco de bloque 3"/>
          <p:cNvSpPr/>
          <p:nvPr/>
        </p:nvSpPr>
        <p:spPr>
          <a:xfrm rot="5731651">
            <a:off x="-2395841" y="1503645"/>
            <a:ext cx="6721093" cy="5150979"/>
          </a:xfrm>
          <a:prstGeom prst="blockArc">
            <a:avLst>
              <a:gd name="adj1" fmla="val 10800000"/>
              <a:gd name="adj2" fmla="val 20167108"/>
              <a:gd name="adj3" fmla="val 3232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14294"/>
            <a:ext cx="7886700" cy="4801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¿Quiénes pueden presentar su experiencia?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10 Grupo"/>
          <p:cNvGrpSpPr/>
          <p:nvPr/>
        </p:nvGrpSpPr>
        <p:grpSpPr>
          <a:xfrm>
            <a:off x="6117249" y="6244634"/>
            <a:ext cx="2919247" cy="613366"/>
            <a:chOff x="6189257" y="6093296"/>
            <a:chExt cx="2919247" cy="757382"/>
          </a:xfrm>
        </p:grpSpPr>
        <p:pic>
          <p:nvPicPr>
            <p:cNvPr id="6" name="11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1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grpSp>
        <p:nvGrpSpPr>
          <p:cNvPr id="24" name="Grupo 23"/>
          <p:cNvGrpSpPr/>
          <p:nvPr/>
        </p:nvGrpSpPr>
        <p:grpSpPr>
          <a:xfrm>
            <a:off x="617928" y="4550884"/>
            <a:ext cx="1905186" cy="904932"/>
            <a:chOff x="606152" y="1365375"/>
            <a:chExt cx="2067399" cy="628013"/>
          </a:xfrm>
        </p:grpSpPr>
        <p:sp>
          <p:nvSpPr>
            <p:cNvPr id="13" name="Rectángulo 12"/>
            <p:cNvSpPr/>
            <p:nvPr/>
          </p:nvSpPr>
          <p:spPr>
            <a:xfrm>
              <a:off x="2041893" y="1460711"/>
              <a:ext cx="631658" cy="532676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es-CO" sz="5400" dirty="0" smtClean="0">
                  <a:solidFill>
                    <a:srgbClr val="FF0000"/>
                  </a:solidFill>
                </a:rPr>
                <a:t>3</a:t>
              </a:r>
              <a:endParaRPr lang="es-CO" sz="5400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2" descr="Resultado de imagen para escuelas seguras y saludab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152" y="1365375"/>
              <a:ext cx="1435741" cy="628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upo 24"/>
          <p:cNvGrpSpPr/>
          <p:nvPr/>
        </p:nvGrpSpPr>
        <p:grpSpPr>
          <a:xfrm>
            <a:off x="836701" y="3261387"/>
            <a:ext cx="1606909" cy="950235"/>
            <a:chOff x="3473547" y="1020577"/>
            <a:chExt cx="1951738" cy="896255"/>
          </a:xfrm>
        </p:grpSpPr>
        <p:sp>
          <p:nvSpPr>
            <p:cNvPr id="15" name="Rectángulo 14"/>
            <p:cNvSpPr/>
            <p:nvPr/>
          </p:nvSpPr>
          <p:spPr>
            <a:xfrm>
              <a:off x="4726221" y="1020577"/>
              <a:ext cx="699064" cy="824148"/>
            </a:xfrm>
            <a:prstGeom prst="rect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es-CO" sz="5400" dirty="0" smtClean="0">
                  <a:solidFill>
                    <a:srgbClr val="0000FF"/>
                  </a:solidFill>
                </a:rPr>
                <a:t>2</a:t>
              </a:r>
              <a:endParaRPr lang="es-CO" sz="5400" dirty="0">
                <a:solidFill>
                  <a:srgbClr val="0000FF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547" y="1072539"/>
              <a:ext cx="1252674" cy="844293"/>
            </a:xfrm>
            <a:prstGeom prst="rect">
              <a:avLst/>
            </a:prstGeom>
          </p:spPr>
        </p:pic>
      </p:grpSp>
      <p:grpSp>
        <p:nvGrpSpPr>
          <p:cNvPr id="26" name="Grupo 25"/>
          <p:cNvGrpSpPr/>
          <p:nvPr/>
        </p:nvGrpSpPr>
        <p:grpSpPr>
          <a:xfrm>
            <a:off x="642313" y="2065057"/>
            <a:ext cx="1748882" cy="770896"/>
            <a:chOff x="6636807" y="1262352"/>
            <a:chExt cx="1465971" cy="715654"/>
          </a:xfrm>
        </p:grpSpPr>
        <p:sp>
          <p:nvSpPr>
            <p:cNvPr id="14" name="Rectángulo 13"/>
            <p:cNvSpPr/>
            <p:nvPr/>
          </p:nvSpPr>
          <p:spPr>
            <a:xfrm>
              <a:off x="7637561" y="1262352"/>
              <a:ext cx="465217" cy="715654"/>
            </a:xfrm>
            <a:prstGeom prst="rect">
              <a:avLst/>
            </a:prstGeom>
            <a:noFill/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es-CO" sz="5400" dirty="0" smtClean="0"/>
                <a:t>1</a:t>
              </a:r>
              <a:endParaRPr lang="es-CO" sz="5400" dirty="0"/>
            </a:p>
          </p:txBody>
        </p:sp>
        <p:pic>
          <p:nvPicPr>
            <p:cNvPr id="19" name="Picture 4" descr="http://3.bp.blogspot.com/_Li1yuA040zc/S6oz4YaVdJI/AAAAAAAAAGc/qWGG2YBLvLY/s1600/clase-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807" y="1262352"/>
              <a:ext cx="949834" cy="715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CuadroTexto 28"/>
          <p:cNvSpPr txBox="1"/>
          <p:nvPr/>
        </p:nvSpPr>
        <p:spPr>
          <a:xfrm>
            <a:off x="4028605" y="1038729"/>
            <a:ext cx="320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s-CO" dirty="0"/>
              <a:t>Secretarías de Educación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572000" y="2185331"/>
            <a:ext cx="302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4">
                    <a:lumMod val="50000"/>
                  </a:schemeClr>
                </a:solidFill>
              </a:rPr>
              <a:t>Establecimientos Educativos</a:t>
            </a:r>
            <a:endParaRPr lang="es-CO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677078" y="3286860"/>
            <a:ext cx="147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2">
                    <a:lumMod val="50000"/>
                  </a:schemeClr>
                </a:solidFill>
              </a:rPr>
              <a:t>Docentes</a:t>
            </a:r>
            <a:endParaRPr lang="es-CO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664568" y="4528890"/>
            <a:ext cx="137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Estudiantes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331871" y="1357435"/>
            <a:ext cx="4146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ES" sz="1050" dirty="0" smtClean="0"/>
              <a:t>Experiencia </a:t>
            </a:r>
            <a:r>
              <a:rPr lang="es-ES" sz="1050" dirty="0"/>
              <a:t>que la ETC </a:t>
            </a:r>
            <a:r>
              <a:rPr lang="es-ES" sz="1050" dirty="0" smtClean="0"/>
              <a:t>lidere y desarrolle en </a:t>
            </a:r>
            <a:r>
              <a:rPr lang="es-ES" sz="1050" dirty="0"/>
              <a:t>uno o varios establecimientos </a:t>
            </a:r>
            <a:r>
              <a:rPr lang="es-ES" sz="1050" dirty="0" smtClean="0"/>
              <a:t>educativos y </a:t>
            </a:r>
            <a:r>
              <a:rPr lang="es-ES" sz="1050" dirty="0"/>
              <a:t>que involucra no solo </a:t>
            </a:r>
            <a:r>
              <a:rPr lang="es-ES" sz="1050" dirty="0" smtClean="0"/>
              <a:t>a los </a:t>
            </a:r>
            <a:r>
              <a:rPr lang="es-ES" sz="1050" dirty="0"/>
              <a:t>Establecimientos, sino al entorno, comunidad en general y demás entidades del orden local.   </a:t>
            </a:r>
            <a:endParaRPr lang="es-CO" sz="105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4910150" y="2496899"/>
            <a:ext cx="38596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s-ES" sz="1050" dirty="0" smtClean="0"/>
              <a:t>Experiencia </a:t>
            </a:r>
            <a:r>
              <a:rPr lang="es-ES" sz="1050" dirty="0"/>
              <a:t>que el </a:t>
            </a:r>
            <a:r>
              <a:rPr lang="es-ES" sz="1000" dirty="0"/>
              <a:t>Rector</a:t>
            </a:r>
            <a:r>
              <a:rPr lang="es-ES" sz="1050" dirty="0"/>
              <a:t>, Comité de Convivencia, Coordinador, Docentes u otro estamento, </a:t>
            </a:r>
            <a:r>
              <a:rPr lang="es-ES" sz="1050" dirty="0" smtClean="0"/>
              <a:t>desarrollada en el Establecimiento </a:t>
            </a:r>
            <a:r>
              <a:rPr lang="es-ES" sz="1050" dirty="0"/>
              <a:t>Educativo, que involucre todos los niveles educativos, a la comunidad educativa y que haga parte de su política institucional. </a:t>
            </a:r>
            <a:endParaRPr lang="es-CO" sz="105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4992360" y="3555234"/>
            <a:ext cx="40441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dirty="0" smtClean="0"/>
              <a:t>Experiencia  liderada por </a:t>
            </a:r>
            <a:r>
              <a:rPr lang="es-ES" sz="1050" dirty="0"/>
              <a:t>uno o varios </a:t>
            </a:r>
            <a:r>
              <a:rPr lang="es-ES" sz="1050" dirty="0" smtClean="0"/>
              <a:t>docentes, relacionadas </a:t>
            </a:r>
            <a:r>
              <a:rPr lang="es-ES" sz="1050" dirty="0"/>
              <a:t>con didácticas o estrategia de enseñanza </a:t>
            </a:r>
            <a:r>
              <a:rPr lang="es-ES" sz="1050" dirty="0" smtClean="0"/>
              <a:t>- aprendizaje </a:t>
            </a:r>
            <a:r>
              <a:rPr lang="es-ES" sz="1050" dirty="0"/>
              <a:t>en temas como: Competencias ciudadanas, Paz, Convivencia, etc., que permita visibilizar y reconocer alternativas de implementación en diferentes contextos</a:t>
            </a:r>
            <a:r>
              <a:rPr lang="es-ES" sz="1050" dirty="0" smtClean="0"/>
              <a:t>.</a:t>
            </a:r>
            <a:endParaRPr lang="es-CO" sz="900" dirty="0"/>
          </a:p>
        </p:txBody>
      </p:sp>
      <p:sp>
        <p:nvSpPr>
          <p:cNvPr id="10" name="Elipse 9"/>
          <p:cNvSpPr/>
          <p:nvPr/>
        </p:nvSpPr>
        <p:spPr>
          <a:xfrm>
            <a:off x="3700814" y="1422846"/>
            <a:ext cx="655583" cy="537496"/>
          </a:xfrm>
          <a:prstGeom prst="ellipse">
            <a:avLst/>
          </a:prstGeom>
          <a:ln w="190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4267507" y="2517577"/>
            <a:ext cx="655583" cy="537496"/>
          </a:xfrm>
          <a:prstGeom prst="ellipse">
            <a:avLst/>
          </a:prstGeom>
          <a:ln w="19050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4349287" y="3671072"/>
            <a:ext cx="655583" cy="537496"/>
          </a:xfrm>
          <a:prstGeom prst="ellipse">
            <a:avLst/>
          </a:prstGeom>
          <a:ln w="19050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4471239" y="4866325"/>
            <a:ext cx="655583" cy="537496"/>
          </a:xfrm>
          <a:prstGeom prst="ellipse">
            <a:avLst/>
          </a:prstGeom>
          <a:ln w="19050">
            <a:solidFill>
              <a:srgbClr val="0070C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59646" y="5871528"/>
            <a:ext cx="1266150" cy="9510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52116" y="4808391"/>
            <a:ext cx="3984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50" dirty="0" smtClean="0"/>
              <a:t>Experiencias</a:t>
            </a:r>
            <a:r>
              <a:rPr lang="es-ES" sz="1050" dirty="0"/>
              <a:t>, proyectos o iniciativas que estén siendo lideradas por uno o un grupo de estudiantes de uno o varios establecimientos </a:t>
            </a:r>
            <a:r>
              <a:rPr lang="es-ES" sz="1050" dirty="0" smtClean="0"/>
              <a:t>educativos.  Las experiencias de estudiantes tendrán un punto adicional en la evaluación del MEN. </a:t>
            </a:r>
            <a:endParaRPr lang="es-CO" sz="1050" dirty="0"/>
          </a:p>
        </p:txBody>
      </p:sp>
      <p:cxnSp>
        <p:nvCxnSpPr>
          <p:cNvPr id="37" name="Conector angular 36"/>
          <p:cNvCxnSpPr>
            <a:endCxn id="44" idx="2"/>
          </p:cNvCxnSpPr>
          <p:nvPr/>
        </p:nvCxnSpPr>
        <p:spPr>
          <a:xfrm flipV="1">
            <a:off x="2751654" y="6142667"/>
            <a:ext cx="1585123" cy="22029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4702164" y="5619077"/>
            <a:ext cx="296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C00000"/>
                </a:solidFill>
              </a:rPr>
              <a:t>Centros de Desarrollo Infantil 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4336777" y="5873919"/>
            <a:ext cx="655583" cy="537496"/>
          </a:xfrm>
          <a:prstGeom prst="ellips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36319" y="5916271"/>
            <a:ext cx="39123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050"/>
            </a:lvl1pPr>
          </a:lstStyle>
          <a:p>
            <a:pPr algn="just"/>
            <a:r>
              <a:rPr lang="es-ES" dirty="0" smtClean="0"/>
              <a:t>Experiencia </a:t>
            </a:r>
            <a:r>
              <a:rPr lang="es-ES" dirty="0"/>
              <a:t>que el Director del Centro, Docentes o padres de familia estén liderado y desarrollado en el CDI, preferiblemente que involucre a la comunidad </a:t>
            </a:r>
            <a:r>
              <a:rPr lang="es-ES" dirty="0" smtClean="0"/>
              <a:t>educativa.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54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8" descr="Video icon by ousia - video icon/pictogram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33" y="3030018"/>
            <a:ext cx="1598008" cy="1482756"/>
          </a:xfrm>
        </p:spPr>
      </p:pic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633845" y="26064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Experiencias.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Marcador de contenido 3" descr="Captura de pantalla 2015-07-29 a la(s) 15.37.15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0183"/>
          <a:stretch/>
        </p:blipFill>
        <p:spPr>
          <a:xfrm>
            <a:off x="4511362" y="5135038"/>
            <a:ext cx="2765323" cy="1343585"/>
          </a:xfrm>
          <a:prstGeom prst="rect">
            <a:avLst/>
          </a:prstGeom>
          <a:ln>
            <a:noFill/>
          </a:ln>
        </p:spPr>
      </p:pic>
      <p:pic>
        <p:nvPicPr>
          <p:cNvPr id="4098" name="Picture 2" descr="http://www.rescateintegraldelamerced.mx/merced/images/formatos/FormatoASolRegLm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86" y="1016613"/>
            <a:ext cx="1327897" cy="16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abajo 12"/>
          <p:cNvSpPr/>
          <p:nvPr/>
        </p:nvSpPr>
        <p:spPr>
          <a:xfrm rot="19014485">
            <a:off x="2978010" y="2704483"/>
            <a:ext cx="576064" cy="64807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abajo 14"/>
          <p:cNvSpPr/>
          <p:nvPr/>
        </p:nvSpPr>
        <p:spPr>
          <a:xfrm rot="19852627">
            <a:off x="4801522" y="4443651"/>
            <a:ext cx="576064" cy="64807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3266042" y="21922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Documentar experiencia</a:t>
            </a:r>
            <a:endParaRPr lang="es-CO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292080" y="3893796"/>
            <a:ext cx="2867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Grabar video y editar</a:t>
            </a:r>
            <a:endParaRPr lang="es-CO" dirty="0"/>
          </a:p>
        </p:txBody>
      </p:sp>
      <p:sp>
        <p:nvSpPr>
          <p:cNvPr id="16" name="Elipse 15"/>
          <p:cNvSpPr/>
          <p:nvPr/>
        </p:nvSpPr>
        <p:spPr>
          <a:xfrm>
            <a:off x="3850257" y="1021461"/>
            <a:ext cx="1224136" cy="10873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 smtClean="0">
                <a:solidFill>
                  <a:srgbClr val="FF0000"/>
                </a:solidFill>
              </a:rPr>
              <a:t>1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5626942" y="2756413"/>
            <a:ext cx="1224136" cy="10873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3174368" y="4981255"/>
            <a:ext cx="1224136" cy="108732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 smtClean="0">
                <a:solidFill>
                  <a:srgbClr val="FF0000"/>
                </a:solidFill>
              </a:rPr>
              <a:t>3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796640" y="6118510"/>
            <a:ext cx="1909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Subir a Plataforma</a:t>
            </a:r>
            <a:endParaRPr lang="es-CO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136118" y="2684362"/>
            <a:ext cx="88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Ficha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689936" y="3760007"/>
            <a:ext cx="88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Video</a:t>
            </a:r>
            <a:endParaRPr lang="es-CO" b="1" dirty="0">
              <a:solidFill>
                <a:srgbClr val="0070C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112406" y="5590694"/>
            <a:ext cx="126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0070C0"/>
                </a:solidFill>
              </a:rPr>
              <a:t>Plataforma</a:t>
            </a:r>
            <a:endParaRPr lang="es-CO" b="1" dirty="0">
              <a:solidFill>
                <a:srgbClr val="0070C0"/>
              </a:solidFill>
            </a:endParaRPr>
          </a:p>
        </p:txBody>
      </p:sp>
      <p:pic>
        <p:nvPicPr>
          <p:cNvPr id="27" name="Picture 18" descr="http://colegio.redp.edu.co/gustavorestrepo/images/cartilla%20N%204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5" t="58795" r="44271"/>
          <a:stretch/>
        </p:blipFill>
        <p:spPr bwMode="auto">
          <a:xfrm>
            <a:off x="8123065" y="927304"/>
            <a:ext cx="794960" cy="163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http://colegio.redp.edu.co/gustavorestrepo/images/cartilla%20N%2049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64706" r="63881"/>
          <a:stretch/>
        </p:blipFill>
        <p:spPr bwMode="auto">
          <a:xfrm>
            <a:off x="734241" y="3315791"/>
            <a:ext cx="1088289" cy="157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82942" y="203096"/>
            <a:ext cx="3578115" cy="5429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+mn-lt"/>
              </a:rPr>
              <a:t>¿Qué paso en 2015?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6143039" y="6186264"/>
            <a:ext cx="2919247" cy="613366"/>
            <a:chOff x="6189257" y="6093296"/>
            <a:chExt cx="2919247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cxnSp>
        <p:nvCxnSpPr>
          <p:cNvPr id="9" name="Conector recto 8"/>
          <p:cNvCxnSpPr/>
          <p:nvPr/>
        </p:nvCxnSpPr>
        <p:spPr>
          <a:xfrm>
            <a:off x="217784" y="2511566"/>
            <a:ext cx="2587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3365289" y="3056617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6549298" y="2540874"/>
            <a:ext cx="1819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261153" y="4415921"/>
            <a:ext cx="2613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378584" y="1992701"/>
            <a:ext cx="2362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FF0000"/>
                </a:solidFill>
              </a:rPr>
              <a:t>Revolucionamos</a:t>
            </a:r>
            <a:endParaRPr lang="es-CO" sz="24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704374" y="263785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0070C0"/>
                </a:solidFill>
              </a:rPr>
              <a:t>Motivamos</a:t>
            </a:r>
            <a:endParaRPr lang="es-CO" sz="2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292366" y="3914353"/>
            <a:ext cx="262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</a:rPr>
              <a:t>Participamos más</a:t>
            </a:r>
            <a:endParaRPr lang="es-CO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71317" y="446787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rgbClr val="7030A0"/>
                </a:solidFill>
              </a:rPr>
              <a:t>Exaltamos</a:t>
            </a:r>
            <a:endParaRPr lang="es-CO" sz="24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647578" y="2132856"/>
            <a:ext cx="181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accent2">
                    <a:lumMod val="50000"/>
                  </a:schemeClr>
                </a:solidFill>
              </a:rPr>
              <a:t>Cumplimos</a:t>
            </a:r>
            <a:endParaRPr lang="es-CO" sz="2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45382" y="2609617"/>
            <a:ext cx="245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Diseñamos un esquema dinámico y participativo que llegó al Aula. </a:t>
            </a:r>
            <a:endParaRPr lang="es-CO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203848" y="309392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b="1"/>
            </a:lvl1pPr>
          </a:lstStyle>
          <a:p>
            <a:r>
              <a:rPr lang="es-CO" dirty="0"/>
              <a:t>Los docentes, grabaron su mejor clase y subieron 1.007 videos a la plataforma en 1 mes.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336529" y="446446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Acompañamos </a:t>
            </a:r>
            <a:r>
              <a:rPr lang="es-CO" b="1" dirty="0"/>
              <a:t>82 Foros Territoriales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115714" y="4891343"/>
            <a:ext cx="283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Nuestros docentes fueron los protagonistas.</a:t>
            </a:r>
            <a:endParaRPr lang="es-CO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431554" y="2596842"/>
            <a:ext cx="217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Llegamos al aula.</a:t>
            </a:r>
          </a:p>
        </p:txBody>
      </p:sp>
      <p:cxnSp>
        <p:nvCxnSpPr>
          <p:cNvPr id="36" name="Conector recto 35"/>
          <p:cNvCxnSpPr/>
          <p:nvPr/>
        </p:nvCxnSpPr>
        <p:spPr>
          <a:xfrm>
            <a:off x="465387" y="4867988"/>
            <a:ext cx="21602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3371909" y="4941168"/>
            <a:ext cx="2286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002060"/>
                </a:solidFill>
              </a:rPr>
              <a:t>Hicimos historia</a:t>
            </a:r>
            <a:endParaRPr lang="es-CO" sz="2400" b="1" dirty="0">
              <a:solidFill>
                <a:srgbClr val="002060"/>
              </a:solidFill>
            </a:endParaRPr>
          </a:p>
        </p:txBody>
      </p:sp>
      <p:cxnSp>
        <p:nvCxnSpPr>
          <p:cNvPr id="39" name="Conector recto 38"/>
          <p:cNvCxnSpPr/>
          <p:nvPr/>
        </p:nvCxnSpPr>
        <p:spPr>
          <a:xfrm>
            <a:off x="3251028" y="5395468"/>
            <a:ext cx="2659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3131840" y="5445224"/>
            <a:ext cx="289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1.942 Inscripciones en la plataforma</a:t>
            </a:r>
          </a:p>
          <a:p>
            <a:pPr algn="ctr"/>
            <a:r>
              <a:rPr lang="es-CO" b="1" dirty="0" smtClean="0"/>
              <a:t>1.229 Asistentes</a:t>
            </a:r>
          </a:p>
          <a:p>
            <a:pPr algn="ctr"/>
            <a:endParaRPr lang="es-CO" b="1" dirty="0"/>
          </a:p>
        </p:txBody>
      </p:sp>
      <p:pic>
        <p:nvPicPr>
          <p:cNvPr id="1026" name="Picture 2" descr="Resultado de imagen para foro educativo 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288" y="951111"/>
            <a:ext cx="2171739" cy="145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angular 7"/>
          <p:cNvCxnSpPr>
            <a:stCxn id="1026" idx="2"/>
            <a:endCxn id="18" idx="0"/>
          </p:cNvCxnSpPr>
          <p:nvPr/>
        </p:nvCxnSpPr>
        <p:spPr>
          <a:xfrm rot="5400000" flipH="1">
            <a:off x="2797924" y="754753"/>
            <a:ext cx="415286" cy="2891182"/>
          </a:xfrm>
          <a:prstGeom prst="bentConnector5">
            <a:avLst>
              <a:gd name="adj1" fmla="val -55046"/>
              <a:gd name="adj2" fmla="val 48348"/>
              <a:gd name="adj3" fmla="val 155046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24" idx="2"/>
          </p:cNvCxnSpPr>
          <p:nvPr/>
        </p:nvCxnSpPr>
        <p:spPr>
          <a:xfrm>
            <a:off x="1475089" y="3809946"/>
            <a:ext cx="567" cy="77118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27" idx="2"/>
            <a:endCxn id="25" idx="1"/>
          </p:cNvCxnSpPr>
          <p:nvPr/>
        </p:nvCxnSpPr>
        <p:spPr>
          <a:xfrm rot="5400000" flipH="1" flipV="1">
            <a:off x="1447719" y="3781546"/>
            <a:ext cx="1843581" cy="1668675"/>
          </a:xfrm>
          <a:prstGeom prst="bentConnector4">
            <a:avLst>
              <a:gd name="adj1" fmla="val -12400"/>
              <a:gd name="adj2" fmla="val 92532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r 29"/>
          <p:cNvCxnSpPr/>
          <p:nvPr/>
        </p:nvCxnSpPr>
        <p:spPr>
          <a:xfrm rot="16200000" flipH="1">
            <a:off x="5234450" y="3486631"/>
            <a:ext cx="529087" cy="1998003"/>
          </a:xfrm>
          <a:prstGeom prst="bentConnector2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r 37"/>
          <p:cNvCxnSpPr/>
          <p:nvPr/>
        </p:nvCxnSpPr>
        <p:spPr>
          <a:xfrm rot="5400000" flipH="1" flipV="1">
            <a:off x="4581003" y="3726037"/>
            <a:ext cx="3023755" cy="1134701"/>
          </a:xfrm>
          <a:prstGeom prst="bentConnector3">
            <a:avLst>
              <a:gd name="adj1" fmla="val 63645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>
            <a:stCxn id="21" idx="0"/>
          </p:cNvCxnSpPr>
          <p:nvPr/>
        </p:nvCxnSpPr>
        <p:spPr>
          <a:xfrm flipV="1">
            <a:off x="7603296" y="2966175"/>
            <a:ext cx="0" cy="94817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r 45"/>
          <p:cNvCxnSpPr>
            <a:stCxn id="26" idx="2"/>
          </p:cNvCxnSpPr>
          <p:nvPr/>
        </p:nvCxnSpPr>
        <p:spPr>
          <a:xfrm rot="5400000">
            <a:off x="5951358" y="4612960"/>
            <a:ext cx="1075467" cy="2071140"/>
          </a:xfrm>
          <a:prstGeom prst="bentConnector2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Resultado de imagen para cumplimiento de met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10" y="1113465"/>
            <a:ext cx="1502890" cy="112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ector angular 51"/>
          <p:cNvCxnSpPr>
            <a:stCxn id="1026" idx="2"/>
            <a:endCxn id="23" idx="1"/>
          </p:cNvCxnSpPr>
          <p:nvPr/>
        </p:nvCxnSpPr>
        <p:spPr>
          <a:xfrm rot="5400000" flipH="1" flipV="1">
            <a:off x="5527219" y="1287628"/>
            <a:ext cx="44298" cy="2196420"/>
          </a:xfrm>
          <a:prstGeom prst="bentConnector4">
            <a:avLst>
              <a:gd name="adj1" fmla="val -516050"/>
              <a:gd name="adj2" fmla="val 74719"/>
            </a:avLst>
          </a:prstGeom>
          <a:ln w="28575"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3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28037"/>
            <a:ext cx="7776864" cy="481094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Propuesta metodológica para Foros Territoriales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6131701" y="6183606"/>
            <a:ext cx="2919247" cy="613366"/>
            <a:chOff x="6189257" y="6093296"/>
            <a:chExt cx="2919247" cy="757382"/>
          </a:xfrm>
        </p:grpSpPr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123823" y="6309320"/>
            <a:ext cx="609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 smtClean="0">
                <a:solidFill>
                  <a:schemeClr val="bg1"/>
                </a:solidFill>
              </a:rPr>
              <a:t>Notas: </a:t>
            </a:r>
          </a:p>
          <a:p>
            <a:pPr marL="342900" indent="-342900">
              <a:buAutoNum type="arabicPeriod"/>
            </a:pPr>
            <a:r>
              <a:rPr lang="es-CO" sz="800" dirty="0" smtClean="0">
                <a:solidFill>
                  <a:schemeClr val="bg1"/>
                </a:solidFill>
              </a:rPr>
              <a:t>Preferiblemente  proyecto debe ser de un establecimiento de Jornada Única. </a:t>
            </a:r>
          </a:p>
          <a:p>
            <a:pPr marL="342900" indent="-342900">
              <a:buAutoNum type="arabicPeriod"/>
            </a:pPr>
            <a:r>
              <a:rPr lang="es-CO" sz="800" dirty="0" smtClean="0">
                <a:solidFill>
                  <a:schemeClr val="bg1"/>
                </a:solidFill>
              </a:rPr>
              <a:t>Las Secretarías pueden presentan proyecto para ser evaluado en Foro Regional con opción de ser seleccionad para Foro Nacional.</a:t>
            </a:r>
            <a:endParaRPr lang="es-CO" sz="800" dirty="0">
              <a:solidFill>
                <a:schemeClr val="bg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pic>
        <p:nvPicPr>
          <p:cNvPr id="17" name="Marcador de contenido 8" descr="Video icon by ousia - video icon/pictogra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1071"/>
            <a:ext cx="3021290" cy="28033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18149" y="229000"/>
            <a:ext cx="576064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CO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CO" dirty="0"/>
              <a:t>Video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754993" y="3429932"/>
            <a:ext cx="6264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/>
              <a:t>G</a:t>
            </a:r>
            <a:r>
              <a:rPr lang="es-CO" dirty="0" smtClean="0"/>
              <a:t>rabación </a:t>
            </a:r>
            <a:r>
              <a:rPr lang="es-CO" dirty="0"/>
              <a:t>audiovisual de 8 a 10 minutos </a:t>
            </a:r>
            <a:r>
              <a:rPr lang="es-CO" dirty="0" smtClean="0"/>
              <a:t>máximo.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 smtClean="0"/>
              <a:t>Énfasis en las acciones desarrolladas.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dirty="0" smtClean="0"/>
              <a:t>Estructurarlo </a:t>
            </a:r>
            <a:r>
              <a:rPr lang="es-ES" dirty="0"/>
              <a:t>así: </a:t>
            </a:r>
            <a:endParaRPr lang="es-CO" dirty="0"/>
          </a:p>
          <a:p>
            <a:r>
              <a:rPr lang="es-ES" dirty="0"/>
              <a:t> </a:t>
            </a:r>
            <a:endParaRPr lang="es-CO" dirty="0"/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Presentación del problema que da origen a la experiencia.  </a:t>
            </a:r>
            <a:r>
              <a:rPr lang="es-ES" dirty="0" smtClean="0"/>
              <a:t>Sugerencia: 2 </a:t>
            </a:r>
            <a:r>
              <a:rPr lang="es-ES" dirty="0"/>
              <a:t>minutos máximo.</a:t>
            </a:r>
            <a:endParaRPr lang="es-CO" dirty="0"/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Desarrollo de proyectos, iniciativas o acciones, de la experiencia</a:t>
            </a:r>
            <a:r>
              <a:rPr lang="es-ES" dirty="0" smtClean="0"/>
              <a:t>. </a:t>
            </a:r>
            <a:r>
              <a:rPr lang="es-ES" dirty="0"/>
              <a:t>Sugerencia:</a:t>
            </a:r>
            <a:r>
              <a:rPr lang="es-ES" dirty="0" smtClean="0"/>
              <a:t> </a:t>
            </a:r>
            <a:r>
              <a:rPr lang="es-ES" dirty="0"/>
              <a:t>4 minutos máximo. </a:t>
            </a:r>
            <a:endParaRPr lang="es-CO" dirty="0"/>
          </a:p>
          <a:p>
            <a:pPr marL="800100" lvl="1" indent="-342900">
              <a:buFont typeface="+mj-lt"/>
              <a:buAutoNum type="arabicPeriod"/>
            </a:pPr>
            <a:r>
              <a:rPr lang="es-ES" dirty="0"/>
              <a:t>Resultados de la experiencia. Sugerencia: </a:t>
            </a:r>
            <a:r>
              <a:rPr lang="es-ES" dirty="0" smtClean="0"/>
              <a:t>2 </a:t>
            </a:r>
            <a:r>
              <a:rPr lang="es-ES" dirty="0"/>
              <a:t>minutos máximo.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479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755576" y="252464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¿Cómo vamos a evaluar?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1" y="924306"/>
            <a:ext cx="5536157" cy="54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0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633845" y="26064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¿Cómo vamos a evaluar?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r="2390"/>
          <a:stretch/>
        </p:blipFill>
        <p:spPr>
          <a:xfrm>
            <a:off x="1855153" y="908721"/>
            <a:ext cx="4661063" cy="57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633845" y="26064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¿Cómo vamos a evaluar?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430" y="903394"/>
            <a:ext cx="5361850" cy="56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4 Grupo"/>
          <p:cNvGrpSpPr/>
          <p:nvPr/>
        </p:nvGrpSpPr>
        <p:grpSpPr>
          <a:xfrm>
            <a:off x="6156176" y="6225999"/>
            <a:ext cx="2919247" cy="613366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633845" y="26064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Plataforma</a:t>
            </a:r>
            <a:endParaRPr lang="es-CO" sz="2800" b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24566793"/>
              </p:ext>
            </p:extLst>
          </p:nvPr>
        </p:nvGraphicFramePr>
        <p:xfrm>
          <a:off x="179512" y="1405114"/>
          <a:ext cx="6430411" cy="4487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Marcador de contenido 3" descr="Captura de pantalla 2015-07-29 a la(s) 15.37.15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0183"/>
          <a:stretch/>
        </p:blipFill>
        <p:spPr>
          <a:xfrm>
            <a:off x="5526480" y="1237173"/>
            <a:ext cx="3626421" cy="17619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3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6790" y="548680"/>
            <a:ext cx="7543801" cy="647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5400" b="1" dirty="0" smtClean="0">
                <a:solidFill>
                  <a:schemeClr val="bg1"/>
                </a:solidFill>
              </a:rPr>
              <a:t>¡GRACIAS¡</a:t>
            </a:r>
            <a:endParaRPr lang="es-CO" sz="5400" b="1" dirty="0">
              <a:solidFill>
                <a:schemeClr val="bg1"/>
              </a:solidFill>
            </a:endParaRPr>
          </a:p>
        </p:txBody>
      </p:sp>
      <p:grpSp>
        <p:nvGrpSpPr>
          <p:cNvPr id="7" name="10 Grupo"/>
          <p:cNvGrpSpPr/>
          <p:nvPr/>
        </p:nvGrpSpPr>
        <p:grpSpPr>
          <a:xfrm>
            <a:off x="6131701" y="6183606"/>
            <a:ext cx="2919247" cy="613366"/>
            <a:chOff x="6189257" y="6093296"/>
            <a:chExt cx="2919247" cy="757382"/>
          </a:xfrm>
        </p:grpSpPr>
        <p:pic>
          <p:nvPicPr>
            <p:cNvPr id="8" name="11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12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13" y="1683097"/>
            <a:ext cx="5859538" cy="389682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-108520" y="5617566"/>
            <a:ext cx="86145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Ministerio de Educación Nacional</a:t>
            </a:r>
          </a:p>
          <a:p>
            <a:pPr algn="ctr"/>
            <a:r>
              <a:rPr lang="es-CO" b="1" dirty="0" smtClean="0"/>
              <a:t>Dirección de Calidad para la Educación Preescolar, Básica y Media</a:t>
            </a:r>
            <a:endParaRPr lang="es-CO" b="1" dirty="0"/>
          </a:p>
          <a:p>
            <a:pPr algn="ctr"/>
            <a:r>
              <a:rPr lang="es-CO" b="1" dirty="0" smtClean="0"/>
              <a:t>Correo: </a:t>
            </a:r>
            <a:r>
              <a:rPr lang="es-CO" b="1" dirty="0" smtClean="0">
                <a:hlinkClick r:id="rId5"/>
              </a:rPr>
              <a:t>allopez@mineducacion.gov.co</a:t>
            </a:r>
            <a:endParaRPr lang="es-CO" b="1" dirty="0" smtClean="0"/>
          </a:p>
          <a:p>
            <a:pPr algn="ctr"/>
            <a:r>
              <a:rPr lang="es-CO" b="1" dirty="0" smtClean="0"/>
              <a:t>PBX: 2222800 Ext. 2136</a:t>
            </a:r>
            <a:endParaRPr lang="es-CO" b="1" dirty="0"/>
          </a:p>
          <a:p>
            <a:pPr algn="ctr"/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9018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3 Grupo"/>
          <p:cNvGrpSpPr/>
          <p:nvPr/>
        </p:nvGrpSpPr>
        <p:grpSpPr>
          <a:xfrm>
            <a:off x="6156176" y="6200010"/>
            <a:ext cx="2919247" cy="613366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Título 1"/>
          <p:cNvSpPr txBox="1">
            <a:spLocks/>
          </p:cNvSpPr>
          <p:nvPr/>
        </p:nvSpPr>
        <p:spPr>
          <a:xfrm>
            <a:off x="0" y="188640"/>
            <a:ext cx="9144000" cy="54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¿Cómo encaja el Foro Nacional en la estrategia del MEN?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11960" y="1549513"/>
            <a:ext cx="46800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Colombia  el  país  mejor  educado  de  América Latina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211960" y="2284058"/>
            <a:ext cx="468000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Mejorando la </a:t>
            </a:r>
            <a:r>
              <a:rPr lang="es-CO" sz="1600" b="1" dirty="0">
                <a:solidFill>
                  <a:schemeClr val="bg1"/>
                </a:solidFill>
              </a:rPr>
              <a:t>c</a:t>
            </a:r>
            <a:r>
              <a:rPr lang="es-CO" sz="1600" b="1" dirty="0" smtClean="0">
                <a:solidFill>
                  <a:schemeClr val="bg1"/>
                </a:solidFill>
              </a:rPr>
              <a:t>alidad de la educación  - MMA </a:t>
            </a:r>
            <a:r>
              <a:rPr lang="es-CO" sz="1600" b="1" dirty="0">
                <a:solidFill>
                  <a:schemeClr val="bg1"/>
                </a:solidFill>
              </a:rPr>
              <a:t>2025  - ISCE 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211960" y="3109911"/>
            <a:ext cx="46800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Mejorar </a:t>
            </a:r>
            <a:r>
              <a:rPr lang="es-CO" dirty="0" smtClean="0"/>
              <a:t>los cuatro componentes que lo integran:  Progreso, Desempeño,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r>
              <a:rPr lang="es-CO" b="0" dirty="0" smtClean="0"/>
              <a:t>  </a:t>
            </a:r>
            <a:r>
              <a:rPr lang="es-CO" dirty="0" smtClean="0"/>
              <a:t>escolar y Eficiencia.</a:t>
            </a:r>
            <a:endParaRPr lang="es-CO" dirty="0"/>
          </a:p>
        </p:txBody>
      </p:sp>
      <p:sp>
        <p:nvSpPr>
          <p:cNvPr id="23" name="CuadroTexto 22"/>
          <p:cNvSpPr txBox="1"/>
          <p:nvPr/>
        </p:nvSpPr>
        <p:spPr>
          <a:xfrm>
            <a:off x="683568" y="1555535"/>
            <a:ext cx="2520000" cy="540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Tenemos una meta 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83568" y="2341651"/>
            <a:ext cx="2520000" cy="540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¿Cómo lo conseguimos?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84734" y="3113050"/>
            <a:ext cx="2520000" cy="540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¿Qué implica conseguir el MMA 2025?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83568" y="4722315"/>
            <a:ext cx="2520000" cy="540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¿Cuál es el paso a seguir?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211960" y="4682984"/>
            <a:ext cx="4680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Incidir en los resultados de </a:t>
            </a:r>
            <a:r>
              <a:rPr lang="es-CO" sz="1600" b="1" u="sng" dirty="0" smtClean="0">
                <a:solidFill>
                  <a:schemeClr val="bg1"/>
                </a:solidFill>
              </a:rPr>
              <a:t>Ambiente Escolar</a:t>
            </a:r>
            <a:r>
              <a:rPr lang="es-CO" sz="1600" b="1" dirty="0" smtClean="0">
                <a:solidFill>
                  <a:schemeClr val="bg1"/>
                </a:solidFill>
              </a:rPr>
              <a:t>,  una de las variables que más </a:t>
            </a:r>
            <a:r>
              <a:rPr lang="es-CO" sz="1600" b="1" dirty="0">
                <a:solidFill>
                  <a:schemeClr val="bg1"/>
                </a:solidFill>
              </a:rPr>
              <a:t>influye en </a:t>
            </a:r>
            <a:r>
              <a:rPr lang="es-CO" sz="1600" b="1" dirty="0" smtClean="0">
                <a:solidFill>
                  <a:schemeClr val="bg1"/>
                </a:solidFill>
              </a:rPr>
              <a:t>desempeño de </a:t>
            </a:r>
            <a:r>
              <a:rPr lang="es-CO" sz="1600" b="1" dirty="0">
                <a:solidFill>
                  <a:schemeClr val="bg1"/>
                </a:solidFill>
              </a:rPr>
              <a:t>los </a:t>
            </a:r>
            <a:r>
              <a:rPr lang="es-CO" sz="1600" b="1" dirty="0" smtClean="0">
                <a:solidFill>
                  <a:schemeClr val="bg1"/>
                </a:solidFill>
              </a:rPr>
              <a:t>estudiantes.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42" name="Flecha derecha 41"/>
          <p:cNvSpPr/>
          <p:nvPr/>
        </p:nvSpPr>
        <p:spPr>
          <a:xfrm>
            <a:off x="3419872" y="3927345"/>
            <a:ext cx="576064" cy="53225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3" name="CuadroTexto 42"/>
          <p:cNvSpPr txBox="1"/>
          <p:nvPr/>
        </p:nvSpPr>
        <p:spPr>
          <a:xfrm>
            <a:off x="683568" y="3891958"/>
            <a:ext cx="2520000" cy="54000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¿Qué estamos haciendo?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4240510" y="3919598"/>
            <a:ext cx="4680000" cy="5847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Jornada Única, PTA 2.0, Excelencia Docente, Pilo Paga, Aulas para la Paz, Colombia Bilingüe…</a:t>
            </a:r>
          </a:p>
        </p:txBody>
      </p:sp>
      <p:cxnSp>
        <p:nvCxnSpPr>
          <p:cNvPr id="47" name="Conector recto 46"/>
          <p:cNvCxnSpPr/>
          <p:nvPr/>
        </p:nvCxnSpPr>
        <p:spPr>
          <a:xfrm>
            <a:off x="476672" y="2204864"/>
            <a:ext cx="8478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51"/>
          <p:cNvCxnSpPr/>
          <p:nvPr/>
        </p:nvCxnSpPr>
        <p:spPr>
          <a:xfrm>
            <a:off x="467544" y="2976264"/>
            <a:ext cx="8478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/>
          <p:cNvCxnSpPr/>
          <p:nvPr/>
        </p:nvCxnSpPr>
        <p:spPr>
          <a:xfrm>
            <a:off x="467544" y="3805596"/>
            <a:ext cx="8478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/>
          <p:cNvCxnSpPr/>
          <p:nvPr/>
        </p:nvCxnSpPr>
        <p:spPr>
          <a:xfrm>
            <a:off x="467544" y="4581128"/>
            <a:ext cx="8478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/>
          <p:cNvCxnSpPr/>
          <p:nvPr/>
        </p:nvCxnSpPr>
        <p:spPr>
          <a:xfrm>
            <a:off x="467544" y="5589240"/>
            <a:ext cx="8478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Flecha derecha 56"/>
          <p:cNvSpPr/>
          <p:nvPr/>
        </p:nvSpPr>
        <p:spPr>
          <a:xfrm>
            <a:off x="3419872" y="4700218"/>
            <a:ext cx="576064" cy="53225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Flecha derecha 57"/>
          <p:cNvSpPr/>
          <p:nvPr/>
        </p:nvSpPr>
        <p:spPr>
          <a:xfrm>
            <a:off x="3419872" y="3104963"/>
            <a:ext cx="576064" cy="53225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Flecha derecha 59"/>
          <p:cNvSpPr/>
          <p:nvPr/>
        </p:nvSpPr>
        <p:spPr>
          <a:xfrm>
            <a:off x="3419872" y="2320683"/>
            <a:ext cx="576064" cy="53225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1" name="Flecha derecha 60"/>
          <p:cNvSpPr/>
          <p:nvPr/>
        </p:nvSpPr>
        <p:spPr>
          <a:xfrm>
            <a:off x="3419872" y="1484784"/>
            <a:ext cx="576064" cy="532253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982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1" grpId="0" animBg="1"/>
      <p:bldP spid="23" grpId="0" animBg="1"/>
      <p:bldP spid="28" grpId="0" animBg="1"/>
      <p:bldP spid="36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57" grpId="0" animBg="1"/>
      <p:bldP spid="58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64" y="714641"/>
            <a:ext cx="5870847" cy="4581128"/>
          </a:xfrm>
          <a:prstGeom prst="rect">
            <a:avLst/>
          </a:prstGeom>
        </p:spPr>
      </p:pic>
      <p:grpSp>
        <p:nvGrpSpPr>
          <p:cNvPr id="5" name="3 Grupo"/>
          <p:cNvGrpSpPr/>
          <p:nvPr/>
        </p:nvGrpSpPr>
        <p:grpSpPr>
          <a:xfrm>
            <a:off x="6156176" y="6200010"/>
            <a:ext cx="2919247" cy="613366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3" name="AutoShape 16" descr="Resultado de imagen para guia 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2782942" y="203096"/>
            <a:ext cx="3578115" cy="5429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Tema: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1907703" y="234510"/>
            <a:ext cx="5328592" cy="48013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chemeClr val="bg1"/>
                </a:solidFill>
              </a:rPr>
              <a:t>Tema 2016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97890" y="523626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400" b="1" i="1" dirty="0" smtClean="0"/>
              <a:t>“Condiciones </a:t>
            </a:r>
            <a:r>
              <a:rPr lang="es-CO" sz="2400" b="1" i="1" dirty="0"/>
              <a:t>favorables para </a:t>
            </a:r>
            <a:r>
              <a:rPr lang="es-CO" sz="2400" b="1" i="1" dirty="0" smtClean="0"/>
              <a:t>aprender”</a:t>
            </a:r>
            <a:endParaRPr lang="es-CO" sz="2400" b="1" i="1" dirty="0"/>
          </a:p>
        </p:txBody>
      </p:sp>
    </p:spTree>
    <p:extLst>
      <p:ext uri="{BB962C8B-B14F-4D97-AF65-F5344CB8AC3E}">
        <p14:creationId xmlns:p14="http://schemas.microsoft.com/office/powerpoint/2010/main" val="412688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14123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3 Grupo"/>
          <p:cNvGrpSpPr/>
          <p:nvPr/>
        </p:nvGrpSpPr>
        <p:grpSpPr>
          <a:xfrm>
            <a:off x="6156176" y="6200010"/>
            <a:ext cx="2919247" cy="613366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965667" y="169220"/>
            <a:ext cx="5585723" cy="54296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+mn-lt"/>
              </a:rPr>
              <a:t>¿Qué paso en </a:t>
            </a:r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2015 en calidad?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saber 3579 logogran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6" y="2007768"/>
            <a:ext cx="2577327" cy="83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694476" y="3837371"/>
            <a:ext cx="2449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Evaluación:</a:t>
            </a:r>
          </a:p>
          <a:p>
            <a:r>
              <a:rPr lang="es-CO" sz="1600" dirty="0" smtClean="0"/>
              <a:t>Competencias Ciudadanas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36" y="1589840"/>
            <a:ext cx="2512630" cy="2020602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861" y="1800030"/>
            <a:ext cx="2420957" cy="1293466"/>
          </a:xfrm>
          <a:prstGeom prst="rect">
            <a:avLst/>
          </a:prstGeom>
        </p:spPr>
      </p:pic>
      <p:sp>
        <p:nvSpPr>
          <p:cNvPr id="23" name="Flecha derecha 22"/>
          <p:cNvSpPr/>
          <p:nvPr/>
        </p:nvSpPr>
        <p:spPr>
          <a:xfrm>
            <a:off x="2725953" y="2206228"/>
            <a:ext cx="515686" cy="50944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Flecha derecha 45"/>
          <p:cNvSpPr/>
          <p:nvPr/>
        </p:nvSpPr>
        <p:spPr>
          <a:xfrm>
            <a:off x="5937450" y="2206228"/>
            <a:ext cx="515686" cy="509447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CuadroTexto 52"/>
          <p:cNvSpPr txBox="1"/>
          <p:nvPr/>
        </p:nvSpPr>
        <p:spPr>
          <a:xfrm>
            <a:off x="3670655" y="3837372"/>
            <a:ext cx="180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Elementos : </a:t>
            </a:r>
          </a:p>
          <a:p>
            <a:r>
              <a:rPr lang="es-CO" sz="1600" dirty="0" smtClean="0"/>
              <a:t>Progreso, </a:t>
            </a:r>
          </a:p>
          <a:p>
            <a:r>
              <a:rPr lang="es-CO" sz="1600" dirty="0" smtClean="0"/>
              <a:t>Desempeño, </a:t>
            </a:r>
          </a:p>
          <a:p>
            <a:r>
              <a:rPr lang="es-CO" sz="1600" dirty="0" smtClean="0"/>
              <a:t>Eficiencia y</a:t>
            </a:r>
            <a:r>
              <a:rPr lang="es-CO" sz="1600" u="sng" dirty="0" smtClean="0"/>
              <a:t> </a:t>
            </a:r>
          </a:p>
          <a:p>
            <a:r>
              <a:rPr lang="es-CO" sz="1600" u="sng" dirty="0" smtClean="0">
                <a:solidFill>
                  <a:srgbClr val="FF0000"/>
                </a:solidFill>
              </a:rPr>
              <a:t>Ambiente Escolar</a:t>
            </a:r>
            <a:r>
              <a:rPr lang="es-CO" sz="1600" dirty="0" smtClean="0">
                <a:solidFill>
                  <a:srgbClr val="FF0000"/>
                </a:solidFill>
              </a:rPr>
              <a:t>.</a:t>
            </a:r>
            <a:endParaRPr lang="es-CO" sz="1600" dirty="0">
              <a:solidFill>
                <a:srgbClr val="FF0000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6057690" y="4422146"/>
            <a:ext cx="294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Evaluación: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ISCE y Día E herramienta positiva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u="sng" dirty="0" smtClean="0">
                <a:solidFill>
                  <a:srgbClr val="FF0000"/>
                </a:solidFill>
              </a:rPr>
              <a:t>Ambiente Escolar </a:t>
            </a:r>
            <a:r>
              <a:rPr lang="es-ES" sz="1600" dirty="0" smtClean="0"/>
              <a:t>es el componente del índice mejor recibido por la comunidad educativa</a:t>
            </a:r>
            <a:endParaRPr lang="es-CO" sz="1600" dirty="0"/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1259632" y="2847288"/>
            <a:ext cx="0" cy="929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442623" y="3861048"/>
            <a:ext cx="1800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3635896" y="3861048"/>
            <a:ext cx="222592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4571999" y="2907601"/>
            <a:ext cx="0" cy="929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090495" y="4365104"/>
            <a:ext cx="28752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7709451" y="3372486"/>
            <a:ext cx="0" cy="929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/>
          <p:nvPr/>
        </p:nvCxnSpPr>
        <p:spPr>
          <a:xfrm rot="16200000" flipH="1">
            <a:off x="4900715" y="4408489"/>
            <a:ext cx="284413" cy="1789058"/>
          </a:xfrm>
          <a:prstGeom prst="bentConnector2">
            <a:avLst/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>
            <a:off x="1433773" y="4365104"/>
            <a:ext cx="2236882" cy="716215"/>
          </a:xfrm>
          <a:prstGeom prst="bentConnector3">
            <a:avLst>
              <a:gd name="adj1" fmla="val 1145"/>
            </a:avLst>
          </a:prstGeom>
          <a:ln w="28575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Resultado de imagen para cometa juguet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91" y="4443621"/>
            <a:ext cx="1389293" cy="17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3 Grupo"/>
          <p:cNvGrpSpPr/>
          <p:nvPr/>
        </p:nvGrpSpPr>
        <p:grpSpPr>
          <a:xfrm>
            <a:off x="6193056" y="6154067"/>
            <a:ext cx="2919247" cy="613366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Título 1"/>
          <p:cNvSpPr txBox="1">
            <a:spLocks/>
          </p:cNvSpPr>
          <p:nvPr/>
        </p:nvSpPr>
        <p:spPr>
          <a:xfrm>
            <a:off x="-1" y="188640"/>
            <a:ext cx="9112303" cy="54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¿Qué nos dicen las cifras?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3 Rectángulo"/>
          <p:cNvSpPr/>
          <p:nvPr/>
        </p:nvSpPr>
        <p:spPr>
          <a:xfrm>
            <a:off x="1259352" y="1414459"/>
            <a:ext cx="2779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 smtClean="0">
                <a:ea typeface="Geneva" charset="-128"/>
              </a:rPr>
              <a:t>Variaciones roles de intimidación escolar 2012-2014 – 5 y 9 grado.</a:t>
            </a:r>
          </a:p>
        </p:txBody>
      </p:sp>
      <p:sp>
        <p:nvSpPr>
          <p:cNvPr id="22" name="2 Marcador de contenido"/>
          <p:cNvSpPr>
            <a:spLocks noGrp="1"/>
          </p:cNvSpPr>
          <p:nvPr>
            <p:ph idx="1"/>
          </p:nvPr>
        </p:nvSpPr>
        <p:spPr>
          <a:xfrm>
            <a:off x="938518" y="2114799"/>
            <a:ext cx="3523748" cy="4035891"/>
          </a:xfrm>
        </p:spPr>
        <p:txBody>
          <a:bodyPr vert="horz" lIns="91440" tIns="45720" rIns="91440" bIns="45720" rtlCol="0">
            <a:noAutofit/>
          </a:bodyPr>
          <a:lstStyle/>
          <a:p>
            <a:pPr marL="285750" lvl="1" indent="-285750" algn="just">
              <a:lnSpc>
                <a:spcPct val="11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CO" sz="1600" dirty="0" smtClean="0"/>
              <a:t>Altos porcentajes de agresión en el colegio en quinto y noveno grado. </a:t>
            </a:r>
          </a:p>
          <a:p>
            <a:pPr marL="285750" lvl="1" indent="-285750" algn="just">
              <a:lnSpc>
                <a:spcPct val="11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CO" sz="1600" dirty="0" smtClean="0"/>
              <a:t>Aún cuando los estudiantes dicen rechazar el uso de la agresión, </a:t>
            </a:r>
            <a:r>
              <a:rPr lang="es-CO" sz="1600" u="sng" dirty="0" smtClean="0"/>
              <a:t>actúan de manera agresiva</a:t>
            </a:r>
            <a:r>
              <a:rPr lang="es-CO" sz="1600" dirty="0" smtClean="0"/>
              <a:t>.</a:t>
            </a:r>
          </a:p>
          <a:p>
            <a:pPr marL="285750" lvl="1" indent="-285750" algn="just">
              <a:lnSpc>
                <a:spcPct val="11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CO" sz="1600" dirty="0" smtClean="0"/>
              <a:t>Se presentan avances en noveno grado, tendencia hacia la disminución de los indicadores de intimidación escolar.</a:t>
            </a:r>
          </a:p>
          <a:p>
            <a:pPr marL="285750" lvl="1" indent="-285750" algn="just">
              <a:lnSpc>
                <a:spcPct val="11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CO" sz="1600" dirty="0" smtClean="0"/>
              <a:t>En entidades territoriales se presentan altos porcentajes de victimización escolar (mayores al 40%): </a:t>
            </a:r>
            <a:r>
              <a:rPr lang="es-CO" sz="1600" b="1" dirty="0" smtClean="0">
                <a:solidFill>
                  <a:srgbClr val="FF0000"/>
                </a:solidFill>
              </a:rPr>
              <a:t>Chocó, Caquetá, Tumaco, Turbo.</a:t>
            </a:r>
            <a:endParaRPr lang="es-ES" sz="1600" dirty="0" smtClean="0"/>
          </a:p>
        </p:txBody>
      </p:sp>
      <p:sp>
        <p:nvSpPr>
          <p:cNvPr id="14" name="3 Rectángulo"/>
          <p:cNvSpPr/>
          <p:nvPr/>
        </p:nvSpPr>
        <p:spPr>
          <a:xfrm>
            <a:off x="4716016" y="1396493"/>
            <a:ext cx="3821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ea typeface="Geneva" charset="-128"/>
              </a:rPr>
              <a:t>Variaciones tipos de agresión escolar 2012-2014, </a:t>
            </a:r>
            <a:r>
              <a:rPr lang="es-CO" sz="1400" b="1" dirty="0" smtClean="0">
                <a:ea typeface="Geneva" charset="-128"/>
              </a:rPr>
              <a:t>5 y 9 grado</a:t>
            </a:r>
            <a:endParaRPr lang="es-CO" sz="1400" b="1" dirty="0">
              <a:ea typeface="Geneva" charset="-128"/>
            </a:endParaRPr>
          </a:p>
        </p:txBody>
      </p:sp>
      <p:sp>
        <p:nvSpPr>
          <p:cNvPr id="15" name="2 Marcador de contenido"/>
          <p:cNvSpPr txBox="1">
            <a:spLocks/>
          </p:cNvSpPr>
          <p:nvPr/>
        </p:nvSpPr>
        <p:spPr>
          <a:xfrm>
            <a:off x="4854429" y="2143882"/>
            <a:ext cx="3544242" cy="3833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65113" marR="0" lvl="1" indent="-265113" algn="just" defTabSz="4572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CO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Los niveles de </a:t>
            </a:r>
            <a:r>
              <a:rPr kumimoji="0" lang="es-CO" sz="1600" b="0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agresión física, verbal y relacional</a:t>
            </a:r>
            <a:r>
              <a:rPr kumimoji="0" lang="es-CO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en grado quinto, son relativamente altos. </a:t>
            </a:r>
          </a:p>
          <a:p>
            <a:pPr marL="265113" marR="0" lvl="1" indent="-265113" algn="just" defTabSz="4572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r>
              <a:rPr lang="es-CO" sz="1600" dirty="0" smtClean="0">
                <a:solidFill>
                  <a:srgbClr val="000000"/>
                </a:solidFill>
              </a:rPr>
              <a:t>Cerca de un tercio de los jóvenes del país afirman ser </a:t>
            </a:r>
            <a:r>
              <a:rPr lang="es-CO" sz="1600" i="1" dirty="0" smtClean="0">
                <a:solidFill>
                  <a:srgbClr val="000000"/>
                </a:solidFill>
              </a:rPr>
              <a:t>victimas de agresión </a:t>
            </a:r>
            <a:r>
              <a:rPr lang="es-CO" sz="1600" dirty="0" smtClean="0">
                <a:solidFill>
                  <a:srgbClr val="000000"/>
                </a:solidFill>
              </a:rPr>
              <a:t>en sus colegios.</a:t>
            </a:r>
            <a:endParaRPr lang="es-ES" sz="1600" dirty="0" smtClean="0">
              <a:solidFill>
                <a:srgbClr val="000000"/>
              </a:solidFill>
            </a:endParaRPr>
          </a:p>
          <a:p>
            <a:pPr marL="265113" lvl="1" indent="-265113" algn="just" defTabSz="457200">
              <a:lnSpc>
                <a:spcPct val="110000"/>
              </a:lnSpc>
              <a:spcBef>
                <a:spcPts val="18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CO" sz="1600" dirty="0"/>
              <a:t>En noveno grado, no se observan cambios significativos en el porcentaje de estudiantes que afirman sufrir algún tipo de agresión física o relacional en el colegio. </a:t>
            </a:r>
          </a:p>
          <a:p>
            <a:pPr marL="265113" marR="0" lvl="1" indent="-265113" algn="just" defTabSz="4572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q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965877"/>
              </p:ext>
            </p:extLst>
          </p:nvPr>
        </p:nvGraphicFramePr>
        <p:xfrm>
          <a:off x="217929" y="0"/>
          <a:ext cx="4173653" cy="724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5" name="3 Grupo"/>
          <p:cNvGrpSpPr/>
          <p:nvPr/>
        </p:nvGrpSpPr>
        <p:grpSpPr>
          <a:xfrm>
            <a:off x="6156176" y="6200010"/>
            <a:ext cx="2919247" cy="613366"/>
            <a:chOff x="6189257" y="6093296"/>
            <a:chExt cx="2919247" cy="757382"/>
          </a:xfrm>
        </p:grpSpPr>
        <p:pic>
          <p:nvPicPr>
            <p:cNvPr id="6" name="4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5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151620" y="213813"/>
            <a:ext cx="6840760" cy="481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O" sz="2800" b="1" dirty="0">
                <a:solidFill>
                  <a:schemeClr val="bg1"/>
                </a:solidFill>
                <a:latin typeface="+mn-lt"/>
              </a:rPr>
              <a:t>¿Qué </a:t>
            </a:r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entendemos </a:t>
            </a:r>
            <a:r>
              <a:rPr lang="es-CO" sz="2800" b="1" dirty="0">
                <a:solidFill>
                  <a:schemeClr val="bg1"/>
                </a:solidFill>
                <a:latin typeface="+mn-lt"/>
              </a:rPr>
              <a:t>por Ambiente Escolar?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376983" y="1856178"/>
            <a:ext cx="46503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r>
              <a:rPr lang="es-CO" sz="2400" dirty="0" smtClean="0"/>
              <a:t>Seguro en su entorno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endParaRPr lang="es-CO" sz="2400" dirty="0"/>
          </a:p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r>
              <a:rPr lang="es-CO" sz="2400" dirty="0" smtClean="0"/>
              <a:t>Limpio y agradable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endParaRPr lang="es-CO" sz="2400" dirty="0"/>
          </a:p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r>
              <a:rPr lang="es-CO" sz="2400" dirty="0" smtClean="0"/>
              <a:t>Relaciones respetuosas entre todos</a:t>
            </a:r>
          </a:p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endParaRPr lang="es-CO" sz="2400" dirty="0"/>
          </a:p>
          <a:p>
            <a:pPr marL="342900" indent="-342900">
              <a:buSzPct val="80000"/>
              <a:buFont typeface="Wingdings" panose="05000000000000000000" pitchFamily="2" charset="2"/>
              <a:buChar char="q"/>
            </a:pPr>
            <a:r>
              <a:rPr lang="es-CO" sz="2400" dirty="0" smtClean="0"/>
              <a:t>Condiciones favorables para aprender</a:t>
            </a:r>
            <a:endParaRPr lang="es-CO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5268" y="260648"/>
            <a:ext cx="7723156" cy="481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Ambiente Escolar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0495" y="4846865"/>
            <a:ext cx="3096344" cy="886391"/>
          </a:xfrm>
        </p:spPr>
        <p:txBody>
          <a:bodyPr>
            <a:noAutofit/>
          </a:bodyPr>
          <a:lstStyle/>
          <a:p>
            <a:pPr marL="342900" lvl="1" indent="0" algn="ctr">
              <a:buNone/>
            </a:pPr>
            <a:r>
              <a:rPr lang="es-CO" sz="2400" dirty="0" smtClean="0"/>
              <a:t>Escuelas seguras e incluyentes </a:t>
            </a:r>
          </a:p>
          <a:p>
            <a:pPr marL="342900" lvl="1" indent="0" algn="ctr">
              <a:buNone/>
            </a:pPr>
            <a:endParaRPr lang="es-CO" sz="2000" dirty="0" smtClean="0"/>
          </a:p>
        </p:txBody>
      </p:sp>
      <p:grpSp>
        <p:nvGrpSpPr>
          <p:cNvPr id="4" name="3 Grupo"/>
          <p:cNvGrpSpPr/>
          <p:nvPr/>
        </p:nvGrpSpPr>
        <p:grpSpPr>
          <a:xfrm>
            <a:off x="6156176" y="6128002"/>
            <a:ext cx="2919247" cy="613366"/>
            <a:chOff x="6189257" y="6093296"/>
            <a:chExt cx="2919247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2 Marcador de contenido"/>
          <p:cNvSpPr txBox="1">
            <a:spLocks/>
          </p:cNvSpPr>
          <p:nvPr/>
        </p:nvSpPr>
        <p:spPr>
          <a:xfrm>
            <a:off x="-107324" y="4649652"/>
            <a:ext cx="3024336" cy="1249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/>
            </a:lvl1pPr>
            <a:lvl2pPr marL="342900" lvl="1" indent="0" defTabSz="685800">
              <a:lnSpc>
                <a:spcPct val="90000"/>
              </a:lnSpc>
              <a:spcBef>
                <a:spcPts val="375"/>
              </a:spcBef>
              <a:buFont typeface="Wingdings 2" pitchFamily="18" charset="2"/>
              <a:buNone/>
              <a:defRPr sz="2800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/>
            </a:lvl5pPr>
            <a:lvl6pPr marL="1885950" indent="-171450" defTabSz="685800">
              <a:spcBef>
                <a:spcPct val="20000"/>
              </a:spcBef>
              <a:buFont typeface="Wingdings 2" pitchFamily="18" charset="2"/>
              <a:buChar char=""/>
              <a:defRPr sz="1350"/>
            </a:lvl6pPr>
            <a:lvl7pPr marL="2228850" indent="-171450" defTabSz="685800">
              <a:spcBef>
                <a:spcPct val="20000"/>
              </a:spcBef>
              <a:buFont typeface="Wingdings 2" pitchFamily="18" charset="2"/>
              <a:buChar char=""/>
              <a:defRPr sz="1350"/>
            </a:lvl7pPr>
            <a:lvl8pPr marL="2571750" indent="-171450" defTabSz="685800">
              <a:spcBef>
                <a:spcPct val="20000"/>
              </a:spcBef>
              <a:buFont typeface="Wingdings 2" pitchFamily="18" charset="2"/>
              <a:buChar char=""/>
              <a:defRPr sz="1350"/>
            </a:lvl8pPr>
            <a:lvl9pPr marL="2914650" indent="-171450" defTabSz="685800">
              <a:spcBef>
                <a:spcPct val="20000"/>
              </a:spcBef>
              <a:buFont typeface="Wingdings 2" pitchFamily="18" charset="2"/>
              <a:buChar char=""/>
              <a:defRPr sz="1350"/>
            </a:lvl9pPr>
          </a:lstStyle>
          <a:p>
            <a:pPr lvl="1" algn="r"/>
            <a:r>
              <a:rPr lang="es-CO" sz="2400" dirty="0"/>
              <a:t>Escuelas que promueven la convivencia </a:t>
            </a: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507605" y="2658094"/>
            <a:ext cx="2724766" cy="770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r>
              <a:rPr lang="es-CO" sz="2400" dirty="0" smtClean="0"/>
              <a:t>Enseñanza y Aprendizaje</a:t>
            </a:r>
            <a:endParaRPr lang="es-CO" sz="24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9" y="2931663"/>
            <a:ext cx="2600325" cy="17526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220072" y="4237064"/>
            <a:ext cx="580846" cy="87432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3</a:t>
            </a:r>
            <a:endParaRPr lang="es-CO" sz="5400" dirty="0"/>
          </a:p>
        </p:txBody>
      </p:sp>
      <p:sp>
        <p:nvSpPr>
          <p:cNvPr id="15" name="Rectángulo 14"/>
          <p:cNvSpPr/>
          <p:nvPr/>
        </p:nvSpPr>
        <p:spPr>
          <a:xfrm>
            <a:off x="2895817" y="4727097"/>
            <a:ext cx="611788" cy="8456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2</a:t>
            </a:r>
            <a:endParaRPr lang="es-CO" sz="5400" dirty="0"/>
          </a:p>
        </p:txBody>
      </p:sp>
      <p:pic>
        <p:nvPicPr>
          <p:cNvPr id="1026" name="Picture 2" descr="Resultado de imagen para escuelas seguras y saludab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54" y="3517444"/>
            <a:ext cx="290544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.bp.blogspot.com/_Li1yuA040zc/S6oz4YaVdJI/AAAAAAAAAGc/qWGG2YBLvLY/s1600/clase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89" y="1169368"/>
            <a:ext cx="2491091" cy="156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/>
          <p:cNvSpPr/>
          <p:nvPr/>
        </p:nvSpPr>
        <p:spPr>
          <a:xfrm>
            <a:off x="3319698" y="2577895"/>
            <a:ext cx="553308" cy="70709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CO" sz="5400" dirty="0" smtClean="0"/>
              <a:t>1</a:t>
            </a:r>
            <a:endParaRPr lang="es-CO" sz="5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9789" y="223863"/>
            <a:ext cx="4643403" cy="48109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CO" sz="2800" b="1" dirty="0" smtClean="0">
                <a:solidFill>
                  <a:schemeClr val="bg1"/>
                </a:solidFill>
                <a:latin typeface="+mn-lt"/>
              </a:rPr>
              <a:t>Enseñanza y Aprendizaje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6156176" y="6200010"/>
            <a:ext cx="2919247" cy="613366"/>
            <a:chOff x="6189257" y="6093296"/>
            <a:chExt cx="2919247" cy="757382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4" name="Rectángulo 13"/>
          <p:cNvSpPr/>
          <p:nvPr/>
        </p:nvSpPr>
        <p:spPr>
          <a:xfrm>
            <a:off x="2200998" y="56794"/>
            <a:ext cx="729775" cy="86409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CO" sz="5400" dirty="0"/>
              <a:t>1</a:t>
            </a:r>
          </a:p>
        </p:txBody>
      </p:sp>
      <p:pic>
        <p:nvPicPr>
          <p:cNvPr id="10" name="Picture 4" descr="http://3.bp.blogspot.com/_Li1yuA040zc/S6oz4YaVdJI/AAAAAAAAAGc/qWGG2YBLvLY/s1600/clas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58" y="3580763"/>
            <a:ext cx="3856359" cy="23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899592" y="1440261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</a:rPr>
              <a:t>Reconocer experiencias de aula, especialmente en función del ambiente escolar.</a:t>
            </a:r>
            <a:endParaRPr lang="es-CO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8505" y="2552151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</a:rPr>
              <a:t>Intencionalidad Educativa y contenidos.</a:t>
            </a:r>
          </a:p>
          <a:p>
            <a:pPr marL="342900" indent="-342900">
              <a:buFont typeface="+mj-lt"/>
              <a:buAutoNum type="arabicPeriod"/>
            </a:pPr>
            <a:endParaRPr lang="es-CO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</a:rPr>
              <a:t>Secuencialidad</a:t>
            </a:r>
          </a:p>
          <a:p>
            <a:pPr marL="342900" indent="-342900">
              <a:buFont typeface="+mj-lt"/>
              <a:buAutoNum type="arabicPeriod"/>
            </a:pPr>
            <a:endParaRPr lang="es-CO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</a:rPr>
              <a:t>Metodología</a:t>
            </a:r>
          </a:p>
          <a:p>
            <a:pPr marL="342900" indent="-342900">
              <a:buFont typeface="+mj-lt"/>
              <a:buAutoNum type="arabicPeriod"/>
            </a:pPr>
            <a:endParaRPr lang="es-CO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2400" b="1" dirty="0" smtClean="0">
                <a:solidFill>
                  <a:schemeClr val="bg2">
                    <a:lumMod val="10000"/>
                  </a:schemeClr>
                </a:solidFill>
              </a:rPr>
              <a:t>Evaluación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10243" r="5287" b="7317"/>
          <a:stretch/>
        </p:blipFill>
        <p:spPr>
          <a:xfrm>
            <a:off x="12236" y="5864693"/>
            <a:ext cx="1266150" cy="95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2995</TotalTime>
  <Words>1458</Words>
  <Application>Microsoft Office PowerPoint</Application>
  <PresentationFormat>Presentación en pantalla (4:3)</PresentationFormat>
  <Paragraphs>243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Geneva</vt:lpstr>
      <vt:lpstr>Times New Roman</vt:lpstr>
      <vt:lpstr>Verdana</vt:lpstr>
      <vt:lpstr>Wingdings</vt:lpstr>
      <vt:lpstr>Wingdings 2</vt:lpstr>
      <vt:lpstr>HDOfficeLightV0</vt:lpstr>
      <vt:lpstr>Foro Educativo Nacional</vt:lpstr>
      <vt:lpstr>¿Qué paso en 2015?</vt:lpstr>
      <vt:lpstr>Presentación de PowerPoint</vt:lpstr>
      <vt:lpstr>Tema:</vt:lpstr>
      <vt:lpstr>¿Qué paso en 2015 en calidad?</vt:lpstr>
      <vt:lpstr>Presentación de PowerPoint</vt:lpstr>
      <vt:lpstr>¿Qué entendemos por Ambiente Escolar?</vt:lpstr>
      <vt:lpstr>Ambiente Escolar</vt:lpstr>
      <vt:lpstr>Enseñanza y Aprendizaje</vt:lpstr>
      <vt:lpstr>Presentación de PowerPoint</vt:lpstr>
      <vt:lpstr>Escuelas que promueven la convivencia</vt:lpstr>
      <vt:lpstr>Presentación de PowerPoint</vt:lpstr>
      <vt:lpstr>Escuelas seguras e incluyentes </vt:lpstr>
      <vt:lpstr>Presentación de PowerPoint</vt:lpstr>
      <vt:lpstr>Cronograma</vt:lpstr>
      <vt:lpstr>Propuesta metodológica para Foros Territoriales</vt:lpstr>
      <vt:lpstr>Presentación de PowerPoint</vt:lpstr>
      <vt:lpstr>¿Quiénes pueden presentar su experiencia?</vt:lpstr>
      <vt:lpstr>Presentación de PowerPoint</vt:lpstr>
      <vt:lpstr>Propuesta metodológica para Foros Territoriales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Foro Educativo Nacional 2016</dc:title>
  <dc:creator>Alejandra Lopez Roa</dc:creator>
  <cp:lastModifiedBy>Alejandra Lopez Roa</cp:lastModifiedBy>
  <cp:revision>217</cp:revision>
  <cp:lastPrinted>2016-01-19T16:49:08Z</cp:lastPrinted>
  <dcterms:created xsi:type="dcterms:W3CDTF">2016-01-12T20:59:24Z</dcterms:created>
  <dcterms:modified xsi:type="dcterms:W3CDTF">2016-04-28T13:27:13Z</dcterms:modified>
</cp:coreProperties>
</file>